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d286673f4824be8" /><Relationship Type="http://schemas.openxmlformats.org/officeDocument/2006/relationships/extended-properties" Target="/docProps/app.xml" Id="Red0aa6c4a7b14cda" /><Relationship Type="http://schemas.openxmlformats.org/officeDocument/2006/relationships/officeDocument" Target="/ppt/presentation.xml" Id="R1a90c5a8a960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5d1d6a1434815"/>
  </p:sldMasterIdLst>
  <p:notesMasterIdLst>
    <p:notesMasterId xmlns:r="http://schemas.openxmlformats.org/officeDocument/2006/relationships" r:id="R97ef178cb90542e9"/>
  </p:notesMasterIdLst>
  <p:sldIdLst>
    <p:sldId xmlns:r="http://schemas.openxmlformats.org/officeDocument/2006/relationships" id="256" r:id="R3e16d06838a94b30"/>
    <p:sldId xmlns:r="http://schemas.openxmlformats.org/officeDocument/2006/relationships" id="257" r:id="Rbe86c7d639ca472b"/>
    <p:sldId xmlns:r="http://schemas.openxmlformats.org/officeDocument/2006/relationships" id="258" r:id="Rfd49340cbe394d87"/>
    <p:sldId xmlns:r="http://schemas.openxmlformats.org/officeDocument/2006/relationships" id="259" r:id="Rd019868047614dc8"/>
    <p:sldId xmlns:r="http://schemas.openxmlformats.org/officeDocument/2006/relationships" id="260" r:id="R48b83bd5054d4dcc"/>
    <p:sldId xmlns:r="http://schemas.openxmlformats.org/officeDocument/2006/relationships" id="261" r:id="Rbe0bc7e80b06403b"/>
    <p:sldId xmlns:r="http://schemas.openxmlformats.org/officeDocument/2006/relationships" id="262" r:id="R5c50efb8305047e2"/>
    <p:sldId xmlns:r="http://schemas.openxmlformats.org/officeDocument/2006/relationships" id="263" r:id="R1654fc396ebb49a7"/>
    <p:sldId xmlns:r="http://schemas.openxmlformats.org/officeDocument/2006/relationships" id="264" r:id="R558c0a368c324a23"/>
    <p:sldId xmlns:r="http://schemas.openxmlformats.org/officeDocument/2006/relationships" id="265" r:id="R64ffe22797e141d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3ea8255f6f4dab" /><Relationship Type="http://schemas.openxmlformats.org/officeDocument/2006/relationships/slideMaster" Target="/ppt/slideMasters/slideMaster1.xml" Id="Rb895d1d6a1434815" /><Relationship Type="http://schemas.openxmlformats.org/officeDocument/2006/relationships/notesMaster" Target="/ppt/notesMasters/notesMaster1.xml" Id="R97ef178cb90542e9" /><Relationship Type="http://schemas.openxmlformats.org/officeDocument/2006/relationships/presProps" Target="/ppt/presProps.xml" Id="Rd7d19a3bf0d84570" /><Relationship Type="http://schemas.openxmlformats.org/officeDocument/2006/relationships/tableStyles" Target="/ppt/tableStyles.xml" Id="R5d456723cd894678" /><Relationship Type="http://schemas.openxmlformats.org/officeDocument/2006/relationships/slide" Target="/ppt/slides/slide1.xml" Id="R3e16d06838a94b30" /><Relationship Type="http://schemas.openxmlformats.org/officeDocument/2006/relationships/slide" Target="/ppt/slides/slide2.xml" Id="Rbe86c7d639ca472b" /><Relationship Type="http://schemas.openxmlformats.org/officeDocument/2006/relationships/slide" Target="/ppt/slides/slide3.xml" Id="Rfd49340cbe394d87" /><Relationship Type="http://schemas.openxmlformats.org/officeDocument/2006/relationships/slide" Target="/ppt/slides/slide4.xml" Id="Rd019868047614dc8" /><Relationship Type="http://schemas.openxmlformats.org/officeDocument/2006/relationships/slide" Target="/ppt/slides/slide5.xml" Id="R48b83bd5054d4dcc" /><Relationship Type="http://schemas.openxmlformats.org/officeDocument/2006/relationships/slide" Target="/ppt/slides/slide6.xml" Id="Rbe0bc7e80b06403b" /><Relationship Type="http://schemas.openxmlformats.org/officeDocument/2006/relationships/slide" Target="/ppt/slides/slide7.xml" Id="R5c50efb8305047e2" /><Relationship Type="http://schemas.openxmlformats.org/officeDocument/2006/relationships/slide" Target="/ppt/slides/slide8.xml" Id="R1654fc396ebb49a7" /><Relationship Type="http://schemas.openxmlformats.org/officeDocument/2006/relationships/slide" Target="/ppt/slides/slide9.xml" Id="R558c0a368c324a23" /><Relationship Type="http://schemas.openxmlformats.org/officeDocument/2006/relationships/slide" Target="/ppt/slides/slide10.xml" Id="R64ffe22797e141d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7c38e6e74bb46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244203c6e774e74" /><Relationship Type="http://schemas.openxmlformats.org/officeDocument/2006/relationships/notesMaster" Target="/ppt/notesMasters/notesMaster1.xml" Id="R3d4bc5b44dbe46b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8736596a57c44ef" /><Relationship Type="http://schemas.openxmlformats.org/officeDocument/2006/relationships/notesMaster" Target="/ppt/notesMasters/notesMaster1.xml" Id="R4ba2d714a8604c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ed700844d3347e7" /><Relationship Type="http://schemas.openxmlformats.org/officeDocument/2006/relationships/notesMaster" Target="/ppt/notesMasters/notesMaster1.xml" Id="Rcb805707300e40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0bbffee5d24775" /><Relationship Type="http://schemas.openxmlformats.org/officeDocument/2006/relationships/notesMaster" Target="/ppt/notesMasters/notesMaster1.xml" Id="R6dd6dc812e014c5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7f2087b0088453a" /><Relationship Type="http://schemas.openxmlformats.org/officeDocument/2006/relationships/notesMaster" Target="/ppt/notesMasters/notesMaster1.xml" Id="R98b92549d94b4a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21dc8bf9054874" /><Relationship Type="http://schemas.openxmlformats.org/officeDocument/2006/relationships/notesMaster" Target="/ppt/notesMasters/notesMaster1.xml" Id="Rf2bb6b60537d4a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2c8a8fd889143f5" /><Relationship Type="http://schemas.openxmlformats.org/officeDocument/2006/relationships/notesMaster" Target="/ppt/notesMasters/notesMaster1.xml" Id="Re6d162f561074a1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2a6d1c435684cbb" /><Relationship Type="http://schemas.openxmlformats.org/officeDocument/2006/relationships/notesMaster" Target="/ppt/notesMasters/notesMaster1.xml" Id="R2d8902d0106e4d6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1a46de723424196" /><Relationship Type="http://schemas.openxmlformats.org/officeDocument/2006/relationships/notesMaster" Target="/ppt/notesMasters/notesMaster1.xml" Id="R911316656dce419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2619cb560c4f99" /><Relationship Type="http://schemas.openxmlformats.org/officeDocument/2006/relationships/notesMaster" Target="/ppt/notesMasters/notesMaster1.xml" Id="Rdf781cca45b24d3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on the product feeling, then make the build request clear. Tag is intentionally small: one live social object moving through people who already know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Original hero image generated with OpenAI image generation for this deck, 2026-07-31; prompt record in source-notes.txt.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on action. The applicant response is intentionally small enough to encourage builders to raise their hands quickly, while still revealing taste, product instinct, and availability.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product thesis is a social excuse, not a content engine. The clock gives the group a present tense; the prompt removes the burden of inventing a conversation opener.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the loop quickly. The important mechanic is not the challenge library; it is that completion grants the right and responsibility to tag the next person.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whole interaction in audience terms. It should feel legible without seeing product UI. The mode list makes clear that the game can escape the screen.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social value is not winning. It is producing a small piece of shared culture, especially among groups that already have history but need an easy reason to reanimate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Original social-world image generated with OpenAI image generation for this deck, 2026-07-31; prompt record in source-notes.txt.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de-risks the build. The first question is whether the handoff creates delight and return behavior, not whether we can perfectly reproduce a native Messages surface.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proposed pilot bounds. The decision is qualitative and behavioral: do groups voluntarily restart the loop, and does the game broaden participation rather than concentrating attention?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timeline is a proposal designed to protect momentum. Week one proves the interaction feel; week four forces a public artifact and a clear next recommendation.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 direct about the support and the boundary. The lead is being asked for product judgment, engineering, and facilitation. AI credits cover model/tool usage only; other compensation or expenses are not implied.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concept and build brief supplied by Michael Hoydich, 2026-07-31.</a:t>
            </a:r>
          </a:p>
          <a:p xmlns:a="http://schemas.openxmlformats.org/drawingml/2006/main">
            <a:r>
              <a:t>- Product mechanics, schedule, and pilot measures shown here are proposals, not reported results.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6ba353e144de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322cf943094dee" /><Relationship Type="http://schemas.openxmlformats.org/officeDocument/2006/relationships/slideLayout" Target="/ppt/slideLayouts/slideLayout1.xml" Id="R0d763ee6fba245f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63ee6fba245f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de6c7b154973" /><Relationship Type="http://schemas.openxmlformats.org/officeDocument/2006/relationships/image" Target="/ppt/media/image.png" Id="R3909a594eb1c45bf" /><Relationship Type="http://schemas.openxmlformats.org/officeDocument/2006/relationships/notesSlide" Target="/ppt/notesSlides/notesSlide1.xml" Id="R4868bcb1779f4b4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3d4729e44be9" /><Relationship Type="http://schemas.openxmlformats.org/officeDocument/2006/relationships/notesSlide" Target="/ppt/notesSlides/notesSlide10.xml" Id="R84a65bc1c640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bb4f3da1c4934" /><Relationship Type="http://schemas.openxmlformats.org/officeDocument/2006/relationships/notesSlide" Target="/ppt/notesSlides/notesSlide2.xml" Id="R07aea4e4e505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3c0107604ee4" /><Relationship Type="http://schemas.openxmlformats.org/officeDocument/2006/relationships/notesSlide" Target="/ppt/notesSlides/notesSlide3.xml" Id="Re153336407fa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ea38bc13840c9" /><Relationship Type="http://schemas.openxmlformats.org/officeDocument/2006/relationships/notesSlide" Target="/ppt/notesSlides/notesSlide4.xml" Id="Ra4344e5abc3a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a2062c2847e1" /><Relationship Type="http://schemas.openxmlformats.org/officeDocument/2006/relationships/image" Target="/ppt/media/image2.png" Id="R861c74ed3fc04bd7" /><Relationship Type="http://schemas.openxmlformats.org/officeDocument/2006/relationships/notesSlide" Target="/ppt/notesSlides/notesSlide5.xml" Id="Ra16b3b754f7d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bc2191564f45" /><Relationship Type="http://schemas.openxmlformats.org/officeDocument/2006/relationships/notesSlide" Target="/ppt/notesSlides/notesSlide6.xml" Id="R41441e709714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f5071db9458f" /><Relationship Type="http://schemas.openxmlformats.org/officeDocument/2006/relationships/notesSlide" Target="/ppt/notesSlides/notesSlide7.xml" Id="R1c10342bc76640e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f5a69c1d40df" /><Relationship Type="http://schemas.openxmlformats.org/officeDocument/2006/relationships/notesSlide" Target="/ppt/notesSlides/notesSlide8.xml" Id="Raa42a8909a88402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57e3657841d3" /><Relationship Type="http://schemas.openxmlformats.org/officeDocument/2006/relationships/notesSlide" Target="/ppt/notesSlides/notesSlide9.xml" Id="R5a23195ec78d426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09a594eb1c45bf"/>
          <a:srcRect xmlns:a="http://schemas.openxmlformats.org/drawingml/2006/main" l="20297" t="0" r="20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3000" y="0"/>
            <a:ext cx="7239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eft-field">
            <a:extLst xmlns:a="http://schemas.openxmlformats.org/drawingml/2006/main">
              <a:ext uri="{FF2B5EF4-FFF2-40B4-BE49-F238E27FC236}">
                <a16:creationId xmlns:a16="http://schemas.microsoft.com/office/drawing/2014/main" id="{5B19709D-6A52-47C6-A480-AD749D56A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DC65FB5B-1CAC-4547-9720-7AEAC94A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111"/>
                </a:solidFill>
              </a:defRPr>
            </a:pPr>
            <a:r>
              <a:rPr sz="135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4" name="cover-sticker">
            <a:extLst xmlns:a="http://schemas.openxmlformats.org/drawingml/2006/main">
              <a:ext uri="{FF2B5EF4-FFF2-40B4-BE49-F238E27FC236}">
                <a16:creationId xmlns:a16="http://schemas.microsoft.com/office/drawing/2014/main" id="{4DC3171D-B5D9-4BD0-A215-4E3245B45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476250" y="1104900"/>
            <a:ext cx="19431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ver-sticker-text">
            <a:extLst xmlns:a="http://schemas.openxmlformats.org/drawingml/2006/main">
              <a:ext uri="{FF2B5EF4-FFF2-40B4-BE49-F238E27FC236}">
                <a16:creationId xmlns:a16="http://schemas.microsoft.com/office/drawing/2014/main" id="{37FE5817-64F6-47F9-A6E3-FF24BAFA6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628650" y="11811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111"/>
                </a:solidFill>
              </a:defRPr>
            </a:pPr>
            <a:r>
              <a:rPr sz="1350" b="1" i="0">
                <a:solidFill>
                  <a:srgbClr val="111111"/>
                </a:solidFill>
              </a:rPr>
              <a:t>A SOCIAL RELAY</a:t>
            </a:r>
          </a:p>
        </p:txBody>
      </p:sp>
      <p:sp>
        <p:nvSpPr>
          <p:cNvPr id="6" name="cover-title">
            <a:extLst xmlns:a="http://schemas.openxmlformats.org/drawingml/2006/main">
              <a:ext uri="{FF2B5EF4-FFF2-40B4-BE49-F238E27FC236}">
                <a16:creationId xmlns:a16="http://schemas.microsoft.com/office/drawing/2014/main" id="{9DB98E77-2321-4EF6-AC7A-7677ED5EF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4857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800" b="1" i="0">
                <a:solidFill>
                  <a:srgbClr val="111111"/>
                </a:solidFill>
              </a:defRPr>
            </a:pPr>
            <a:r>
              <a:rPr sz="7800" b="1" i="0">
                <a:solidFill>
                  <a:srgbClr val="111111"/>
                </a:solidFill>
              </a:rPr>
              <a:t>TAG</a:t>
            </a:r>
          </a:p>
        </p:txBody>
      </p:sp>
      <p:sp>
        <p:nvSpPr>
          <p:cNvPr id="7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33237EB1-9A1C-448C-9489-49BCD89FF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05150"/>
            <a:ext cx="4095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111"/>
                </a:solidFill>
              </a:defRPr>
            </a:pPr>
            <a:r>
              <a:rPr sz="3150" b="1" i="0">
                <a:solidFill>
                  <a:srgbClr val="111111"/>
                </a:solidFill>
              </a:rPr>
              <a:t>A tiny game for the group chat.</a:t>
            </a:r>
          </a:p>
        </p:txBody>
      </p:sp>
      <p:sp>
        <p:nvSpPr>
          <p:cNvPr id="8" name="cover-ask">
            <a:extLst xmlns:a="http://schemas.openxmlformats.org/drawingml/2006/main">
              <a:ext uri="{FF2B5EF4-FFF2-40B4-BE49-F238E27FC236}">
                <a16:creationId xmlns:a16="http://schemas.microsoft.com/office/drawing/2014/main" id="{FEC48061-7176-4591-A8C5-1442DD73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95800"/>
            <a:ext cx="3714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7546FF"/>
                </a:solidFill>
              </a:defRPr>
            </a:pPr>
            <a:r>
              <a:rPr sz="2100" b="1" i="0">
                <a:solidFill>
                  <a:srgbClr val="7546FF"/>
                </a:solidFill>
              </a:rPr>
              <a:t>Need one lead.</a:t>
            </a:r>
          </a:p>
          <a:p xmlns:a="http://schemas.openxmlformats.org/drawingml/2006/main">
            <a:pPr algn="l">
              <a:defRPr sz="2100" b="1" i="0">
                <a:solidFill>
                  <a:srgbClr val="7546FF"/>
                </a:solidFill>
              </a:defRPr>
            </a:pPr>
            <a:r>
              <a:rPr sz="2100" b="1" i="0">
                <a:solidFill>
                  <a:srgbClr val="7546FF"/>
                </a:solidFill>
              </a:rPr>
              <a:t>AI-credit budget provided.</a:t>
            </a:r>
          </a:p>
        </p:txBody>
      </p:sp>
      <p:sp>
        <p:nvSpPr>
          <p:cNvPr id="9" name="footer-rule-1">
            <a:extLst xmlns:a="http://schemas.openxmlformats.org/drawingml/2006/main">
              <a:ext uri="{FF2B5EF4-FFF2-40B4-BE49-F238E27FC236}">
                <a16:creationId xmlns:a16="http://schemas.microsoft.com/office/drawing/2014/main" id="{968BBA8E-B423-4E49-950F-CE33B35A4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ooter-label-1">
            <a:extLst xmlns:a="http://schemas.openxmlformats.org/drawingml/2006/main">
              <a:ext uri="{FF2B5EF4-FFF2-40B4-BE49-F238E27FC236}">
                <a16:creationId xmlns:a16="http://schemas.microsoft.com/office/drawing/2014/main" id="{269F65E3-726C-43A4-A78E-D86EF42F2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1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45A90498-7751-4E69-A70A-265C0F124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856334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ta-top-band">
            <a:extLst xmlns:a="http://schemas.openxmlformats.org/drawingml/2006/main">
              <a:ext uri="{FF2B5EF4-FFF2-40B4-BE49-F238E27FC236}">
                <a16:creationId xmlns:a16="http://schemas.microsoft.com/office/drawing/2014/main" id="{C0BE9F28-082D-4995-9F2F-E614DE27D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ta-kicker">
            <a:extLst xmlns:a="http://schemas.openxmlformats.org/drawingml/2006/main">
              <a:ext uri="{FF2B5EF4-FFF2-40B4-BE49-F238E27FC236}">
                <a16:creationId xmlns:a16="http://schemas.microsoft.com/office/drawing/2014/main" id="{54FA4A9D-917D-49B6-A029-D20772C0A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111"/>
                </a:solidFill>
              </a:defRPr>
            </a:pPr>
            <a:r>
              <a:rPr sz="135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3" name="cta-title">
            <a:extLst xmlns:a="http://schemas.openxmlformats.org/drawingml/2006/main">
              <a:ext uri="{FF2B5EF4-FFF2-40B4-BE49-F238E27FC236}">
                <a16:creationId xmlns:a16="http://schemas.microsoft.com/office/drawing/2014/main" id="{0A53318B-0223-4E99-B67B-6BF71567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001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11111"/>
                </a:solidFill>
              </a:defRPr>
            </a:pPr>
            <a:r>
              <a:rPr sz="4350" b="1" i="0">
                <a:solidFill>
                  <a:srgbClr val="111111"/>
                </a:solidFill>
              </a:rPr>
              <a:t>Build the first playable week.</a:t>
            </a:r>
          </a:p>
        </p:txBody>
      </p:sp>
      <p:sp>
        <p:nvSpPr>
          <p:cNvPr id="4" name="cta-raise">
            <a:extLst xmlns:a="http://schemas.openxmlformats.org/drawingml/2006/main">
              <a:ext uri="{FF2B5EF4-FFF2-40B4-BE49-F238E27FC236}">
                <a16:creationId xmlns:a16="http://schemas.microsoft.com/office/drawing/2014/main" id="{3602E38A-2DA1-4F54-B0A3-A44524D96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431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7546FF"/>
                </a:solidFill>
              </a:defRPr>
            </a:pPr>
            <a:r>
              <a:rPr sz="1950" b="1" i="0">
                <a:solidFill>
                  <a:srgbClr val="7546FF"/>
                </a:solidFill>
              </a:rPr>
              <a:t>RAISE YOUR HAND WITH:</a:t>
            </a:r>
          </a:p>
        </p:txBody>
      </p:sp>
      <p:sp>
        <p:nvSpPr>
          <p:cNvPr id="5" name="cta-list">
            <a:extLst xmlns:a="http://schemas.openxmlformats.org/drawingml/2006/main">
              <a:ext uri="{FF2B5EF4-FFF2-40B4-BE49-F238E27FC236}">
                <a16:creationId xmlns:a16="http://schemas.microsoft.com/office/drawing/2014/main" id="{67BD2817-4284-4504-9534-4BE4E7D3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95600"/>
            <a:ext cx="77152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111111"/>
                </a:solidFill>
              </a:defRPr>
            </a:pPr>
            <a:r>
              <a:rPr sz="2175" b="1" i="0">
                <a:solidFill>
                  <a:srgbClr val="111111"/>
                </a:solidFill>
              </a:rPr>
              <a:t>01  One thing you shipped</a:t>
            </a:r>
          </a:p>
          <a:p xmlns:a="http://schemas.openxmlformats.org/drawingml/2006/main">
            <a:pPr algn="l">
              <a:defRPr sz="2175" b="1" i="0">
                <a:solidFill>
                  <a:srgbClr val="111111"/>
                </a:solidFill>
              </a:defRPr>
            </a:pPr>
            <a:r>
              <a:rPr sz="2175" b="1" i="0">
                <a:solidFill>
                  <a:srgbClr val="111111"/>
                </a:solidFill>
              </a:rPr>
              <a:t>02  Three sentences on your first prototype</a:t>
            </a:r>
          </a:p>
          <a:p xmlns:a="http://schemas.openxmlformats.org/drawingml/2006/main">
            <a:pPr algn="l">
              <a:defRPr sz="2175" b="1" i="0">
                <a:solidFill>
                  <a:srgbClr val="111111"/>
                </a:solidFill>
              </a:defRPr>
            </a:pPr>
            <a:r>
              <a:rPr sz="2175" b="1" i="0">
                <a:solidFill>
                  <a:srgbClr val="111111"/>
                </a:solidFill>
              </a:rPr>
              <a:t>03  What makes a group game fun</a:t>
            </a:r>
          </a:p>
          <a:p xmlns:a="http://schemas.openxmlformats.org/drawingml/2006/main">
            <a:pPr algn="l">
              <a:defRPr sz="2175" b="1" i="0">
                <a:solidFill>
                  <a:srgbClr val="111111"/>
                </a:solidFill>
              </a:defRPr>
            </a:pPr>
            <a:r>
              <a:rPr sz="2175" b="1" i="0">
                <a:solidFill>
                  <a:srgbClr val="111111"/>
                </a:solidFill>
              </a:rPr>
              <a:t>04  Your availability for four weeks</a:t>
            </a:r>
          </a:p>
        </p:txBody>
      </p:sp>
      <p:sp>
        <p:nvSpPr>
          <p:cNvPr id="6" name="cta-sticker">
            <a:extLst xmlns:a="http://schemas.openxmlformats.org/drawingml/2006/main">
              <a:ext uri="{FF2B5EF4-FFF2-40B4-BE49-F238E27FC236}">
                <a16:creationId xmlns:a16="http://schemas.microsoft.com/office/drawing/2014/main" id="{5F6012AD-725A-4DDF-BDD3-682EF8BB0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0000">
            <a:off x="8629650" y="2381250"/>
            <a:ext cx="26098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ta-sticker-text">
            <a:extLst xmlns:a="http://schemas.openxmlformats.org/drawingml/2006/main">
              <a:ext uri="{FF2B5EF4-FFF2-40B4-BE49-F238E27FC236}">
                <a16:creationId xmlns:a16="http://schemas.microsoft.com/office/drawing/2014/main" id="{090A8038-20B7-4617-82A6-D7C0C2224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0000">
            <a:off x="8915400" y="2724150"/>
            <a:ext cx="2095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REPLY:</a:t>
            </a:r>
          </a:p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TAG LEAD</a:t>
            </a:r>
          </a:p>
        </p:txBody>
      </p:sp>
      <p:sp>
        <p:nvSpPr>
          <p:cNvPr id="8" name="cta-rule">
            <a:extLst xmlns:a="http://schemas.openxmlformats.org/drawingml/2006/main">
              <a:ext uri="{FF2B5EF4-FFF2-40B4-BE49-F238E27FC236}">
                <a16:creationId xmlns:a16="http://schemas.microsoft.com/office/drawing/2014/main" id="{87A143C4-9382-4079-9946-F5644790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43500"/>
            <a:ext cx="11201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ta-close">
            <a:extLst xmlns:a="http://schemas.openxmlformats.org/drawingml/2006/main">
              <a:ext uri="{FF2B5EF4-FFF2-40B4-BE49-F238E27FC236}">
                <a16:creationId xmlns:a16="http://schemas.microsoft.com/office/drawing/2014/main" id="{85F7EE57-5108-4CA9-BA35-6C5FE76E3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67350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111111"/>
                </a:solidFill>
              </a:defRPr>
            </a:pPr>
            <a:r>
              <a:rPr sz="2400" b="1" i="0">
                <a:solidFill>
                  <a:srgbClr val="111111"/>
                </a:solidFill>
              </a:rPr>
              <a:t>Simplify hard. Make the handoff feel inevitable. Pass it on.</a:t>
            </a:r>
          </a:p>
        </p:txBody>
      </p:sp>
      <p:sp>
        <p:nvSpPr>
          <p:cNvPr id="10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8706BC06-9B52-4ABF-AFA1-5E55B498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footer-label-10">
            <a:extLst xmlns:a="http://schemas.openxmlformats.org/drawingml/2006/main">
              <a:ext uri="{FF2B5EF4-FFF2-40B4-BE49-F238E27FC236}">
                <a16:creationId xmlns:a16="http://schemas.microsoft.com/office/drawing/2014/main" id="{B6051ACB-6E04-4CA6-BC6E-F3A16D4F3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2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6940FF1C-9DBF-408C-BE2A-1DDC94AF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700755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tension-kicker">
            <a:extLst xmlns:a="http://schemas.openxmlformats.org/drawingml/2006/main">
              <a:ext uri="{FF2B5EF4-FFF2-40B4-BE49-F238E27FC236}">
                <a16:creationId xmlns:a16="http://schemas.microsoft.com/office/drawing/2014/main" id="{C4215659-7442-4318-BC22-DABE3991F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572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7546FF"/>
                </a:solidFill>
              </a:defRPr>
            </a:pPr>
            <a:r>
              <a:rPr sz="1350" b="1" i="0">
                <a:solidFill>
                  <a:srgbClr val="7546FF"/>
                </a:solidFill>
              </a:rPr>
              <a:t>THE OPENING</a:t>
            </a:r>
          </a:p>
        </p:txBody>
      </p:sp>
      <p:sp>
        <p:nvSpPr>
          <p:cNvPr id="2" name="tension-title">
            <a:extLst xmlns:a="http://schemas.openxmlformats.org/drawingml/2006/main">
              <a:ext uri="{FF2B5EF4-FFF2-40B4-BE49-F238E27FC236}">
                <a16:creationId xmlns:a16="http://schemas.microsoft.com/office/drawing/2014/main" id="{221A4690-2493-49D2-AEE4-4F5547580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144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75" b="1" i="0">
                <a:solidFill>
                  <a:srgbClr val="111111"/>
                </a:solidFill>
              </a:defRPr>
            </a:pPr>
            <a:r>
              <a:rPr sz="3675" b="1" i="0">
                <a:solidFill>
                  <a:srgbClr val="111111"/>
                </a:solidFill>
              </a:rPr>
              <a:t>Group chats do not need more content.</a:t>
            </a:r>
          </a:p>
        </p:txBody>
      </p:sp>
      <p:sp>
        <p:nvSpPr>
          <p:cNvPr id="3" name="tension-title-2">
            <a:extLst xmlns:a="http://schemas.openxmlformats.org/drawingml/2006/main">
              <a:ext uri="{FF2B5EF4-FFF2-40B4-BE49-F238E27FC236}">
                <a16:creationId xmlns:a16="http://schemas.microsoft.com/office/drawing/2014/main" id="{1083A8C2-955A-4931-811A-88032C1B1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383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75" b="1" i="0">
                <a:solidFill>
                  <a:srgbClr val="7546FF"/>
                </a:solidFill>
              </a:defRPr>
            </a:pPr>
            <a:r>
              <a:rPr sz="3675" b="1" i="0">
                <a:solidFill>
                  <a:srgbClr val="7546FF"/>
                </a:solidFill>
              </a:rPr>
              <a:t>They need a reason to happen now.</a:t>
            </a:r>
          </a:p>
        </p:txBody>
      </p:sp>
      <p:sp>
        <p:nvSpPr>
          <p:cNvPr id="4" name="tension-rule">
            <a:extLst xmlns:a="http://schemas.openxmlformats.org/drawingml/2006/main">
              <a:ext uri="{FF2B5EF4-FFF2-40B4-BE49-F238E27FC236}">
                <a16:creationId xmlns:a16="http://schemas.microsoft.com/office/drawing/2014/main" id="{820EF914-50F6-43FE-BFBF-56E92F491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71750"/>
            <a:ext cx="11201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nsion-big">
            <a:extLst xmlns:a="http://schemas.openxmlformats.org/drawingml/2006/main">
              <a:ext uri="{FF2B5EF4-FFF2-40B4-BE49-F238E27FC236}">
                <a16:creationId xmlns:a16="http://schemas.microsoft.com/office/drawing/2014/main" id="{554468A1-27BA-46A8-9BB0-04ED4D979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718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TAG CREATES ONE LIVE OBJECT:</a:t>
            </a:r>
          </a:p>
        </p:txBody>
      </p:sp>
      <p:sp>
        <p:nvSpPr>
          <p:cNvPr id="6" name="tension-person">
            <a:extLst xmlns:a="http://schemas.openxmlformats.org/drawingml/2006/main">
              <a:ext uri="{FF2B5EF4-FFF2-40B4-BE49-F238E27FC236}">
                <a16:creationId xmlns:a16="http://schemas.microsoft.com/office/drawing/2014/main" id="{E8FA931D-24C7-443F-9B74-7C5920DBB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00450"/>
            <a:ext cx="3276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11111"/>
                </a:solidFill>
              </a:defRPr>
            </a:pPr>
            <a:r>
              <a:rPr sz="4350" b="1" i="0">
                <a:solidFill>
                  <a:srgbClr val="111111"/>
                </a:solidFill>
              </a:rPr>
              <a:t>A PERSON</a:t>
            </a:r>
          </a:p>
        </p:txBody>
      </p:sp>
      <p:sp>
        <p:nvSpPr>
          <p:cNvPr id="7" name="tension-plus-1">
            <a:extLst xmlns:a="http://schemas.openxmlformats.org/drawingml/2006/main">
              <a:ext uri="{FF2B5EF4-FFF2-40B4-BE49-F238E27FC236}">
                <a16:creationId xmlns:a16="http://schemas.microsoft.com/office/drawing/2014/main" id="{9E7BDB6C-E44C-4B39-ACDF-739B6EF1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600450"/>
            <a:ext cx="476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FF5B43"/>
                </a:solidFill>
              </a:defRPr>
            </a:pPr>
            <a:r>
              <a:rPr sz="4350" b="1" i="0">
                <a:solidFill>
                  <a:srgbClr val="FF5B43"/>
                </a:solidFill>
              </a:rPr>
              <a:t>+</a:t>
            </a:r>
          </a:p>
        </p:txBody>
      </p:sp>
      <p:sp>
        <p:nvSpPr>
          <p:cNvPr id="8" name="tension-prompt">
            <a:extLst xmlns:a="http://schemas.openxmlformats.org/drawingml/2006/main">
              <a:ext uri="{FF2B5EF4-FFF2-40B4-BE49-F238E27FC236}">
                <a16:creationId xmlns:a16="http://schemas.microsoft.com/office/drawing/2014/main" id="{9A8A2CB9-3BF5-42C4-AB6D-C728E1F86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00450"/>
            <a:ext cx="3371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11111"/>
                </a:solidFill>
              </a:defRPr>
            </a:pPr>
            <a:r>
              <a:rPr sz="4350" b="1" i="0">
                <a:solidFill>
                  <a:srgbClr val="111111"/>
                </a:solidFill>
              </a:rPr>
              <a:t>A PROMPT</a:t>
            </a:r>
          </a:p>
        </p:txBody>
      </p:sp>
      <p:sp>
        <p:nvSpPr>
          <p:cNvPr id="9" name="tension-plus-2">
            <a:extLst xmlns:a="http://schemas.openxmlformats.org/drawingml/2006/main">
              <a:ext uri="{FF2B5EF4-FFF2-40B4-BE49-F238E27FC236}">
                <a16:creationId xmlns:a16="http://schemas.microsoft.com/office/drawing/2014/main" id="{AB4CFC47-9769-424F-A33F-137B63EC9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00450"/>
            <a:ext cx="476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FF5B43"/>
                </a:solidFill>
              </a:defRPr>
            </a:pPr>
            <a:r>
              <a:rPr sz="4350" b="1" i="0">
                <a:solidFill>
                  <a:srgbClr val="FF5B43"/>
                </a:solidFill>
              </a:rPr>
              <a:t>+</a:t>
            </a:r>
          </a:p>
        </p:txBody>
      </p:sp>
      <p:sp>
        <p:nvSpPr>
          <p:cNvPr id="10" name="tension-clock">
            <a:extLst xmlns:a="http://schemas.openxmlformats.org/drawingml/2006/main">
              <a:ext uri="{FF2B5EF4-FFF2-40B4-BE49-F238E27FC236}">
                <a16:creationId xmlns:a16="http://schemas.microsoft.com/office/drawing/2014/main" id="{FF441D57-9B4B-4A18-957D-8079C02F0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600450"/>
            <a:ext cx="2952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11111"/>
                </a:solidFill>
              </a:defRPr>
            </a:pPr>
            <a:r>
              <a:rPr sz="4350" b="1" i="0">
                <a:solidFill>
                  <a:srgbClr val="111111"/>
                </a:solidFill>
              </a:rPr>
              <a:t>A CLOCK</a:t>
            </a:r>
          </a:p>
        </p:txBody>
      </p:sp>
      <p:sp>
        <p:nvSpPr>
          <p:cNvPr id="11" name="tension-band">
            <a:extLst xmlns:a="http://schemas.openxmlformats.org/drawingml/2006/main">
              <a:ext uri="{FF2B5EF4-FFF2-40B4-BE49-F238E27FC236}">
                <a16:creationId xmlns:a16="http://schemas.microsoft.com/office/drawing/2014/main" id="{EA0D17C3-9CC0-4198-A7A4-D69D35109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00600"/>
            <a:ext cx="112014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nsion-band-text">
            <a:extLst xmlns:a="http://schemas.openxmlformats.org/drawingml/2006/main">
              <a:ext uri="{FF2B5EF4-FFF2-40B4-BE49-F238E27FC236}">
                <a16:creationId xmlns:a16="http://schemas.microsoft.com/office/drawing/2014/main" id="{C5E67253-E5E2-4306-AD48-5D93D93F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29200"/>
            <a:ext cx="10744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111111"/>
                </a:solidFill>
              </a:defRPr>
            </a:pPr>
            <a:r>
              <a:rPr sz="2400" b="1" i="0">
                <a:solidFill>
                  <a:srgbClr val="111111"/>
                </a:solidFill>
              </a:rPr>
              <a:t>Just enough structure to make a moment. Not another feed.</a:t>
            </a:r>
          </a:p>
        </p:txBody>
      </p:sp>
      <p:sp>
        <p:nvSpPr>
          <p:cNvPr id="13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A54892BD-515E-4834-A4C9-B05ABA45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0B29BB90-3746-45C3-BE79-2789B461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5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CE7F7BE6-CA9D-4047-964C-E000A6889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934979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loop-kicker">
            <a:extLst xmlns:a="http://schemas.openxmlformats.org/drawingml/2006/main">
              <a:ext uri="{FF2B5EF4-FFF2-40B4-BE49-F238E27FC236}">
                <a16:creationId xmlns:a16="http://schemas.microsoft.com/office/drawing/2014/main" id="{203C251B-8EE9-478A-8C3D-A9567CA1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5B43"/>
                </a:solidFill>
              </a:defRPr>
            </a:pPr>
            <a:r>
              <a:rPr sz="1350" b="1" i="0">
                <a:solidFill>
                  <a:srgbClr val="FF5B43"/>
                </a:solidFill>
              </a:rPr>
              <a:t>THE LOOP</a:t>
            </a:r>
          </a:p>
        </p:txBody>
      </p:sp>
      <p:sp>
        <p:nvSpPr>
          <p:cNvPr id="2" name="loop-title">
            <a:extLst xmlns:a="http://schemas.openxmlformats.org/drawingml/2006/main">
              <a:ext uri="{FF2B5EF4-FFF2-40B4-BE49-F238E27FC236}">
                <a16:creationId xmlns:a16="http://schemas.microsoft.com/office/drawing/2014/main" id="{ED37CF5E-CE41-49E1-95E8-730941418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38200"/>
            <a:ext cx="9906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11111"/>
                </a:solidFill>
              </a:defRPr>
            </a:pPr>
            <a:r>
              <a:rPr sz="3900" b="1" i="0">
                <a:solidFill>
                  <a:srgbClr val="111111"/>
                </a:solidFill>
              </a:rPr>
              <a:t>One tag creates the whole game.</a:t>
            </a:r>
          </a:p>
        </p:txBody>
      </p:sp>
      <p:sp>
        <p:nvSpPr>
          <p:cNvPr id="3" name="loop-spine">
            <a:extLst xmlns:a="http://schemas.openxmlformats.org/drawingml/2006/main">
              <a:ext uri="{FF2B5EF4-FFF2-40B4-BE49-F238E27FC236}">
                <a16:creationId xmlns:a16="http://schemas.microsoft.com/office/drawing/2014/main" id="{4BEE4DBB-5DE5-4EC7-B3FF-3C63127D7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10858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loop-dot-0">
            <a:extLst xmlns:a="http://schemas.openxmlformats.org/drawingml/2006/main">
              <a:ext uri="{FF2B5EF4-FFF2-40B4-BE49-F238E27FC236}">
                <a16:creationId xmlns:a16="http://schemas.microsoft.com/office/drawing/2014/main" id="{FF14B6E1-7AD2-442F-9001-6BEC68A5B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955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FF3F"/>
          </a:solidFill>
          <a:ln xmlns:a="http://schemas.openxmlformats.org/drawingml/2006/main" w="28575">
            <a:solidFill>
              <a:srgbClr val="111111"/>
            </a:solidFill>
            <a:prstDash val="solid"/>
          </a:ln>
        </p:spPr>
      </p:sp>
      <p:sp>
        <p:nvSpPr>
          <p:cNvPr id="5" name="loop-num-0">
            <a:extLst xmlns:a="http://schemas.openxmlformats.org/drawingml/2006/main">
              <a:ext uri="{FF2B5EF4-FFF2-40B4-BE49-F238E27FC236}">
                <a16:creationId xmlns:a16="http://schemas.microsoft.com/office/drawing/2014/main" id="{1CFE200A-F380-496E-8D86-60A48B567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00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</a:defRPr>
            </a:pPr>
            <a:r>
              <a:rPr sz="1500" b="1" i="0">
                <a:solidFill>
                  <a:srgbClr val="111111"/>
                </a:solidFill>
              </a:rPr>
              <a:t>1</a:t>
            </a:r>
          </a:p>
        </p:txBody>
      </p:sp>
      <p:sp>
        <p:nvSpPr>
          <p:cNvPr id="6" name="loop-word-0">
            <a:extLst xmlns:a="http://schemas.openxmlformats.org/drawingml/2006/main">
              <a:ext uri="{FF2B5EF4-FFF2-40B4-BE49-F238E27FC236}">
                <a16:creationId xmlns:a16="http://schemas.microsoft.com/office/drawing/2014/main" id="{68E46A3B-4BB4-492A-82BE-B0B9AA05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861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CHOOSE</a:t>
            </a:r>
          </a:p>
        </p:txBody>
      </p:sp>
      <p:sp>
        <p:nvSpPr>
          <p:cNvPr id="7" name="loop-body-0">
            <a:extLst xmlns:a="http://schemas.openxmlformats.org/drawingml/2006/main">
              <a:ext uri="{FF2B5EF4-FFF2-40B4-BE49-F238E27FC236}">
                <a16:creationId xmlns:a16="http://schemas.microsoft.com/office/drawing/2014/main" id="{0913FFC5-A21A-4CA8-8902-9300966B1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8140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Tag one person.</a:t>
            </a:r>
          </a:p>
        </p:txBody>
      </p:sp>
      <p:sp>
        <p:nvSpPr>
          <p:cNvPr id="8" name="loop-dot-1">
            <a:extLst xmlns:a="http://schemas.openxmlformats.org/drawingml/2006/main">
              <a:ext uri="{FF2B5EF4-FFF2-40B4-BE49-F238E27FC236}">
                <a16:creationId xmlns:a16="http://schemas.microsoft.com/office/drawing/2014/main" id="{60A65D25-A871-4429-AD82-2A77A748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22955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46FF"/>
          </a:solidFill>
          <a:ln xmlns:a="http://schemas.openxmlformats.org/drawingml/2006/main" w="28575">
            <a:solidFill>
              <a:srgbClr val="111111"/>
            </a:solidFill>
            <a:prstDash val="solid"/>
          </a:ln>
        </p:spPr>
      </p:sp>
      <p:sp>
        <p:nvSpPr>
          <p:cNvPr id="9" name="loop-num-1">
            <a:extLst xmlns:a="http://schemas.openxmlformats.org/drawingml/2006/main">
              <a:ext uri="{FF2B5EF4-FFF2-40B4-BE49-F238E27FC236}">
                <a16:creationId xmlns:a16="http://schemas.microsoft.com/office/drawing/2014/main" id="{C33ADCE7-E7FF-40E7-90F5-7C6C720D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400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</a:defRPr>
            </a:pPr>
            <a:r>
              <a:rPr sz="1500" b="1" i="0">
                <a:solidFill>
                  <a:srgbClr val="111111"/>
                </a:solidFill>
              </a:rPr>
              <a:t>2</a:t>
            </a:r>
          </a:p>
        </p:txBody>
      </p:sp>
      <p:sp>
        <p:nvSpPr>
          <p:cNvPr id="10" name="loop-word-1">
            <a:extLst xmlns:a="http://schemas.openxmlformats.org/drawingml/2006/main">
              <a:ext uri="{FF2B5EF4-FFF2-40B4-BE49-F238E27FC236}">
                <a16:creationId xmlns:a16="http://schemas.microsoft.com/office/drawing/2014/main" id="{87C86B89-4942-485E-AAD6-1420C9612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0861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DARE</a:t>
            </a:r>
          </a:p>
        </p:txBody>
      </p:sp>
      <p:sp>
        <p:nvSpPr>
          <p:cNvPr id="11" name="loop-body-1">
            <a:extLst xmlns:a="http://schemas.openxmlformats.org/drawingml/2006/main">
              <a:ext uri="{FF2B5EF4-FFF2-40B4-BE49-F238E27FC236}">
                <a16:creationId xmlns:a16="http://schemas.microsoft.com/office/drawing/2014/main" id="{813460C1-43A2-452E-8A69-965C3933F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58140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Photo, voice, song,</a:t>
            </a:r>
          </a:p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or a tiny mission.</a:t>
            </a:r>
          </a:p>
        </p:txBody>
      </p:sp>
      <p:sp>
        <p:nvSpPr>
          <p:cNvPr id="12" name="loop-dot-2">
            <a:extLst xmlns:a="http://schemas.openxmlformats.org/drawingml/2006/main">
              <a:ext uri="{FF2B5EF4-FFF2-40B4-BE49-F238E27FC236}">
                <a16:creationId xmlns:a16="http://schemas.microsoft.com/office/drawing/2014/main" id="{320F0CF5-3181-48E7-8569-223022688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955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2D5E8"/>
          </a:solidFill>
          <a:ln xmlns:a="http://schemas.openxmlformats.org/drawingml/2006/main" w="28575">
            <a:solidFill>
              <a:srgbClr val="111111"/>
            </a:solidFill>
            <a:prstDash val="solid"/>
          </a:ln>
        </p:spPr>
      </p:sp>
      <p:sp>
        <p:nvSpPr>
          <p:cNvPr id="13" name="loop-num-2">
            <a:extLst xmlns:a="http://schemas.openxmlformats.org/drawingml/2006/main">
              <a:ext uri="{FF2B5EF4-FFF2-40B4-BE49-F238E27FC236}">
                <a16:creationId xmlns:a16="http://schemas.microsoft.com/office/drawing/2014/main" id="{191922A9-152E-4675-8571-D8D525FEA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400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</a:defRPr>
            </a:pPr>
            <a:r>
              <a:rPr sz="1500" b="1" i="0">
                <a:solidFill>
                  <a:srgbClr val="111111"/>
                </a:solidFill>
              </a:rPr>
              <a:t>3</a:t>
            </a:r>
          </a:p>
        </p:txBody>
      </p:sp>
      <p:sp>
        <p:nvSpPr>
          <p:cNvPr id="14" name="loop-word-2">
            <a:extLst xmlns:a="http://schemas.openxmlformats.org/drawingml/2006/main">
              <a:ext uri="{FF2B5EF4-FFF2-40B4-BE49-F238E27FC236}">
                <a16:creationId xmlns:a16="http://schemas.microsoft.com/office/drawing/2014/main" id="{CE600228-E67D-47E8-96E2-F5ED847BE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0861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PROVE</a:t>
            </a:r>
          </a:p>
        </p:txBody>
      </p:sp>
      <p:sp>
        <p:nvSpPr>
          <p:cNvPr id="15" name="loop-body-2">
            <a:extLst xmlns:a="http://schemas.openxmlformats.org/drawingml/2006/main">
              <a:ext uri="{FF2B5EF4-FFF2-40B4-BE49-F238E27FC236}">
                <a16:creationId xmlns:a16="http://schemas.microsoft.com/office/drawing/2014/main" id="{2FA669C6-EF99-4A4E-8676-05EFFCE3C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58140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Drop it before</a:t>
            </a:r>
          </a:p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the clock runs out.</a:t>
            </a:r>
          </a:p>
        </p:txBody>
      </p:sp>
      <p:sp>
        <p:nvSpPr>
          <p:cNvPr id="16" name="loop-dot-3">
            <a:extLst xmlns:a="http://schemas.openxmlformats.org/drawingml/2006/main">
              <a:ext uri="{FF2B5EF4-FFF2-40B4-BE49-F238E27FC236}">
                <a16:creationId xmlns:a16="http://schemas.microsoft.com/office/drawing/2014/main" id="{6F66780A-5139-4A60-94F8-C27F7567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2955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5B43"/>
          </a:solidFill>
          <a:ln xmlns:a="http://schemas.openxmlformats.org/drawingml/2006/main" w="28575">
            <a:solidFill>
              <a:srgbClr val="111111"/>
            </a:solidFill>
            <a:prstDash val="solid"/>
          </a:ln>
        </p:spPr>
      </p:sp>
      <p:sp>
        <p:nvSpPr>
          <p:cNvPr id="17" name="loop-num-3">
            <a:extLst xmlns:a="http://schemas.openxmlformats.org/drawingml/2006/main">
              <a:ext uri="{FF2B5EF4-FFF2-40B4-BE49-F238E27FC236}">
                <a16:creationId xmlns:a16="http://schemas.microsoft.com/office/drawing/2014/main" id="{E7794C5D-3369-413A-BE7B-B36607D1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400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</a:defRPr>
            </a:pPr>
            <a:r>
              <a:rPr sz="1500" b="1" i="0">
                <a:solidFill>
                  <a:srgbClr val="111111"/>
                </a:solidFill>
              </a:rPr>
              <a:t>4</a:t>
            </a:r>
          </a:p>
        </p:txBody>
      </p:sp>
      <p:sp>
        <p:nvSpPr>
          <p:cNvPr id="18" name="loop-word-3">
            <a:extLst xmlns:a="http://schemas.openxmlformats.org/drawingml/2006/main">
              <a:ext uri="{FF2B5EF4-FFF2-40B4-BE49-F238E27FC236}">
                <a16:creationId xmlns:a16="http://schemas.microsoft.com/office/drawing/2014/main" id="{F445C49A-BE81-484F-B454-1A242FC4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0861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PASS</a:t>
            </a:r>
          </a:p>
        </p:txBody>
      </p:sp>
      <p:sp>
        <p:nvSpPr>
          <p:cNvPr id="19" name="loop-body-3">
            <a:extLst xmlns:a="http://schemas.openxmlformats.org/drawingml/2006/main">
              <a:ext uri="{FF2B5EF4-FFF2-40B4-BE49-F238E27FC236}">
                <a16:creationId xmlns:a16="http://schemas.microsoft.com/office/drawing/2014/main" id="{86FF9E5C-C569-40D0-9715-9EA8D7A8A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58140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The tagged person</a:t>
            </a:r>
          </a:p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becomes It.</a:t>
            </a:r>
          </a:p>
        </p:txBody>
      </p:sp>
      <p:sp>
        <p:nvSpPr>
          <p:cNvPr id="20" name="loop-dot-4">
            <a:extLst xmlns:a="http://schemas.openxmlformats.org/drawingml/2006/main">
              <a:ext uri="{FF2B5EF4-FFF2-40B4-BE49-F238E27FC236}">
                <a16:creationId xmlns:a16="http://schemas.microsoft.com/office/drawing/2014/main" id="{07C07A59-AC9B-43EB-9778-9F820A29A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295525"/>
            <a:ext cx="55245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4EB8"/>
          </a:solidFill>
          <a:ln xmlns:a="http://schemas.openxmlformats.org/drawingml/2006/main" w="28575">
            <a:solidFill>
              <a:srgbClr val="111111"/>
            </a:solidFill>
            <a:prstDash val="solid"/>
          </a:ln>
        </p:spPr>
      </p:sp>
      <p:sp>
        <p:nvSpPr>
          <p:cNvPr id="21" name="loop-num-4">
            <a:extLst xmlns:a="http://schemas.openxmlformats.org/drawingml/2006/main">
              <a:ext uri="{FF2B5EF4-FFF2-40B4-BE49-F238E27FC236}">
                <a16:creationId xmlns:a16="http://schemas.microsoft.com/office/drawing/2014/main" id="{7A659809-4B79-4424-A233-61FBB3AF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11111"/>
                </a:solidFill>
              </a:defRPr>
            </a:pPr>
            <a:r>
              <a:rPr sz="1500" b="1" i="0">
                <a:solidFill>
                  <a:srgbClr val="111111"/>
                </a:solidFill>
              </a:rPr>
              <a:t>5</a:t>
            </a:r>
          </a:p>
        </p:txBody>
      </p:sp>
      <p:sp>
        <p:nvSpPr>
          <p:cNvPr id="22" name="loop-word-4">
            <a:extLst xmlns:a="http://schemas.openxmlformats.org/drawingml/2006/main">
              <a:ext uri="{FF2B5EF4-FFF2-40B4-BE49-F238E27FC236}">
                <a16:creationId xmlns:a16="http://schemas.microsoft.com/office/drawing/2014/main" id="{227BB300-62F6-4327-BB01-74B4A1AA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0861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11111"/>
                </a:solidFill>
              </a:defRPr>
            </a:pPr>
            <a:r>
              <a:rPr sz="2025" b="1" i="0">
                <a:solidFill>
                  <a:srgbClr val="111111"/>
                </a:solidFill>
              </a:rPr>
              <a:t>KEEP</a:t>
            </a:r>
          </a:p>
        </p:txBody>
      </p:sp>
      <p:sp>
        <p:nvSpPr>
          <p:cNvPr id="23" name="loop-body-4">
            <a:extLst xmlns:a="http://schemas.openxmlformats.org/drawingml/2006/main">
              <a:ext uri="{FF2B5EF4-FFF2-40B4-BE49-F238E27FC236}">
                <a16:creationId xmlns:a16="http://schemas.microsoft.com/office/drawing/2014/main" id="{77EE8AC9-C66E-44EC-B24E-106AA1A2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58140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The round becomes</a:t>
            </a:r>
          </a:p>
          <a:p xmlns:a="http://schemas.openxmlformats.org/drawingml/2006/main">
            <a:pPr algn="l">
              <a:defRPr sz="1575" b="0" i="0">
                <a:solidFill>
                  <a:srgbClr val="5D5A55"/>
                </a:solidFill>
              </a:defRPr>
            </a:pPr>
            <a:r>
              <a:rPr sz="1575" b="0" i="0">
                <a:solidFill>
                  <a:srgbClr val="5D5A55"/>
                </a:solidFill>
              </a:rPr>
              <a:t>a group recap.</a:t>
            </a:r>
          </a:p>
        </p:txBody>
      </p:sp>
      <p:sp>
        <p:nvSpPr>
          <p:cNvPr id="24" name="loop-close-band">
            <a:extLst xmlns:a="http://schemas.openxmlformats.org/drawingml/2006/main">
              <a:ext uri="{FF2B5EF4-FFF2-40B4-BE49-F238E27FC236}">
                <a16:creationId xmlns:a16="http://schemas.microsoft.com/office/drawing/2014/main" id="{6D6B15B9-8B3E-4ED1-81A9-7A7E0722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53000"/>
            <a:ext cx="112014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loop-close">
            <a:extLst xmlns:a="http://schemas.openxmlformats.org/drawingml/2006/main">
              <a:ext uri="{FF2B5EF4-FFF2-40B4-BE49-F238E27FC236}">
                <a16:creationId xmlns:a16="http://schemas.microsoft.com/office/drawing/2014/main" id="{DD92004B-F75D-419E-AEB3-4E4B5B44B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81600"/>
            <a:ext cx="10648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111111"/>
                </a:solidFill>
              </a:defRPr>
            </a:pPr>
            <a:r>
              <a:rPr sz="2325" b="1" i="0">
                <a:solidFill>
                  <a:srgbClr val="111111"/>
                </a:solidFill>
              </a:rPr>
              <a:t>The social engine is the handoff: every answer creates the next invitation.</a:t>
            </a:r>
          </a:p>
        </p:txBody>
      </p:sp>
      <p:sp>
        <p:nvSpPr>
          <p:cNvPr id="26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BA54BC79-F60A-4ABC-AAAB-FA65B6FF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2505A1D2-4B02-42DF-B4F0-1D4EDB32A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28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CEB0B3F5-2A80-474B-84F5-94C63E246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100441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example-kicker">
            <a:extLst xmlns:a="http://schemas.openxmlformats.org/drawingml/2006/main">
              <a:ext uri="{FF2B5EF4-FFF2-40B4-BE49-F238E27FC236}">
                <a16:creationId xmlns:a16="http://schemas.microsoft.com/office/drawing/2014/main" id="{A6B54E7B-338C-4D0A-BD42-38DD4F1A2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91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7FF3F"/>
                </a:solidFill>
              </a:defRPr>
            </a:pPr>
            <a:r>
              <a:rPr sz="1350" b="1" i="0">
                <a:solidFill>
                  <a:srgbClr val="D7FF3F"/>
                </a:solidFill>
              </a:rPr>
              <a:t>A MINUTE IN THE GROUP</a:t>
            </a:r>
          </a:p>
        </p:txBody>
      </p:sp>
      <p:sp>
        <p:nvSpPr>
          <p:cNvPr id="2" name="example-title">
            <a:extLst xmlns:a="http://schemas.openxmlformats.org/drawingml/2006/main">
              <a:ext uri="{FF2B5EF4-FFF2-40B4-BE49-F238E27FC236}">
                <a16:creationId xmlns:a16="http://schemas.microsoft.com/office/drawing/2014/main" id="{1B4C90FB-32BE-43DD-A7ED-FF2D2ED1C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0010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6F0E7"/>
                </a:solidFill>
              </a:defRPr>
            </a:pPr>
            <a:r>
              <a:rPr sz="3900" b="1" i="0">
                <a:solidFill>
                  <a:srgbClr val="F6F0E7"/>
                </a:solidFill>
              </a:rPr>
              <a:t>The chat becomes playable.</a:t>
            </a:r>
          </a:p>
        </p:txBody>
      </p:sp>
      <p:sp>
        <p:nvSpPr>
          <p:cNvPr id="3" name="example-prompt-rail">
            <a:extLst xmlns:a="http://schemas.openxmlformats.org/drawingml/2006/main">
              <a:ext uri="{FF2B5EF4-FFF2-40B4-BE49-F238E27FC236}">
                <a16:creationId xmlns:a16="http://schemas.microsoft.com/office/drawing/2014/main" id="{A405B726-84BC-4C12-BC84-5E8373E8B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47850"/>
            <a:ext cx="9525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xample-meta">
            <a:extLst xmlns:a="http://schemas.openxmlformats.org/drawingml/2006/main">
              <a:ext uri="{FF2B5EF4-FFF2-40B4-BE49-F238E27FC236}">
                <a16:creationId xmlns:a16="http://schemas.microsoft.com/office/drawing/2014/main" id="{D70531F0-D021-4E7C-92AF-E588F164F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669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42D5E8"/>
                </a:solidFill>
              </a:defRPr>
            </a:pPr>
            <a:r>
              <a:rPr sz="1800" b="1" i="0">
                <a:solidFill>
                  <a:srgbClr val="42D5E8"/>
                </a:solidFill>
              </a:rPr>
              <a:t>MAYA TAGGED THEO</a:t>
            </a:r>
          </a:p>
        </p:txBody>
      </p:sp>
      <p:sp>
        <p:nvSpPr>
          <p:cNvPr id="5" name="example-prompt">
            <a:extLst xmlns:a="http://schemas.openxmlformats.org/drawingml/2006/main">
              <a:ext uri="{FF2B5EF4-FFF2-40B4-BE49-F238E27FC236}">
                <a16:creationId xmlns:a16="http://schemas.microsoft.com/office/drawing/2014/main" id="{5CE03949-CA63-4A08-9023-2DB29441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628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00" b="1" i="0">
                <a:solidFill>
                  <a:srgbClr val="F6F0E7"/>
                </a:solidFill>
              </a:defRPr>
            </a:pPr>
            <a:r>
              <a:rPr sz="3300" b="1" i="0">
                <a:solidFill>
                  <a:srgbClr val="F6F0E7"/>
                </a:solidFill>
              </a:rPr>
              <a:t>“Find the closest thing</a:t>
            </a:r>
          </a:p>
          <a:p xmlns:a="http://schemas.openxmlformats.org/drawingml/2006/main">
            <a:pPr algn="l">
              <a:defRPr sz="3300" b="1" i="0">
                <a:solidFill>
                  <a:srgbClr val="F6F0E7"/>
                </a:solidFill>
              </a:defRPr>
            </a:pPr>
            <a:r>
              <a:rPr sz="3300" b="1" i="0">
                <a:solidFill>
                  <a:srgbClr val="F6F0E7"/>
                </a:solidFill>
              </a:rPr>
              <a:t>that looks expensive</a:t>
            </a:r>
          </a:p>
          <a:p xmlns:a="http://schemas.openxmlformats.org/drawingml/2006/main">
            <a:pPr algn="l">
              <a:defRPr sz="3300" b="1" i="0">
                <a:solidFill>
                  <a:srgbClr val="F6F0E7"/>
                </a:solidFill>
              </a:defRPr>
            </a:pPr>
            <a:r>
              <a:rPr sz="3300" b="1" i="0">
                <a:solidFill>
                  <a:srgbClr val="F6F0E7"/>
                </a:solidFill>
              </a:rPr>
              <a:t>but isn’t.”</a:t>
            </a:r>
          </a:p>
        </p:txBody>
      </p:sp>
      <p:sp>
        <p:nvSpPr>
          <p:cNvPr id="6" name="example-timer">
            <a:extLst xmlns:a="http://schemas.openxmlformats.org/drawingml/2006/main">
              <a:ext uri="{FF2B5EF4-FFF2-40B4-BE49-F238E27FC236}">
                <a16:creationId xmlns:a16="http://schemas.microsoft.com/office/drawing/2014/main" id="{92541B42-017E-41A8-BA6A-308AC783A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57700"/>
            <a:ext cx="2476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D7FF3F"/>
                </a:solidFill>
              </a:defRPr>
            </a:pPr>
            <a:r>
              <a:rPr sz="3150" b="1" i="0">
                <a:solidFill>
                  <a:srgbClr val="D7FF3F"/>
                </a:solidFill>
              </a:rPr>
              <a:t>09:42</a:t>
            </a:r>
          </a:p>
        </p:txBody>
      </p:sp>
      <p:sp>
        <p:nvSpPr>
          <p:cNvPr id="7" name="example-right-field">
            <a:extLst xmlns:a="http://schemas.openxmlformats.org/drawingml/2006/main">
              <a:ext uri="{FF2B5EF4-FFF2-40B4-BE49-F238E27FC236}">
                <a16:creationId xmlns:a16="http://schemas.microsoft.com/office/drawing/2014/main" id="{181C2F65-EC87-4D13-88F0-90393834E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0000">
            <a:off x="7753350" y="1695450"/>
            <a:ext cx="363855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xample-proof">
            <a:extLst xmlns:a="http://schemas.openxmlformats.org/drawingml/2006/main">
              <a:ext uri="{FF2B5EF4-FFF2-40B4-BE49-F238E27FC236}">
                <a16:creationId xmlns:a16="http://schemas.microsoft.com/office/drawing/2014/main" id="{4D54413F-F1DC-4348-908B-FA2127CB5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8039100" y="2019300"/>
            <a:ext cx="2209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example-proof-text">
            <a:extLst xmlns:a="http://schemas.openxmlformats.org/drawingml/2006/main">
              <a:ext uri="{FF2B5EF4-FFF2-40B4-BE49-F238E27FC236}">
                <a16:creationId xmlns:a16="http://schemas.microsoft.com/office/drawing/2014/main" id="{15282A9F-30EB-4E77-8A1F-348A465F8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8172450" y="2114550"/>
            <a:ext cx="2076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111"/>
                </a:solidFill>
              </a:defRPr>
            </a:pPr>
            <a:r>
              <a:rPr sz="1350" b="1" i="0">
                <a:solidFill>
                  <a:srgbClr val="111111"/>
                </a:solidFill>
              </a:rPr>
              <a:t>PHOTO RECEIVED</a:t>
            </a:r>
          </a:p>
        </p:txBody>
      </p:sp>
      <p:sp>
        <p:nvSpPr>
          <p:cNvPr id="10" name="example-shift">
            <a:extLst xmlns:a="http://schemas.openxmlformats.org/drawingml/2006/main">
              <a:ext uri="{FF2B5EF4-FFF2-40B4-BE49-F238E27FC236}">
                <a16:creationId xmlns:a16="http://schemas.microsoft.com/office/drawing/2014/main" id="{EF978C34-D551-4CAD-9EE6-20E813903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914650"/>
            <a:ext cx="28956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11111"/>
                </a:solidFill>
              </a:defRPr>
            </a:pPr>
            <a:r>
              <a:rPr sz="3900" b="1" i="0">
                <a:solidFill>
                  <a:srgbClr val="111111"/>
                </a:solidFill>
              </a:rPr>
              <a:t>THEO</a:t>
            </a:r>
          </a:p>
          <a:p xmlns:a="http://schemas.openxmlformats.org/drawingml/2006/main">
            <a:pPr algn="l">
              <a:defRPr sz="3900" b="1" i="0">
                <a:solidFill>
                  <a:srgbClr val="111111"/>
                </a:solidFill>
              </a:defRPr>
            </a:pPr>
            <a:r>
              <a:rPr sz="3900" b="1" i="0">
                <a:solidFill>
                  <a:srgbClr val="111111"/>
                </a:solidFill>
              </a:rPr>
              <a:t>IS IT.</a:t>
            </a:r>
          </a:p>
        </p:txBody>
      </p:sp>
      <p:sp>
        <p:nvSpPr>
          <p:cNvPr id="11" name="example-next">
            <a:extLst xmlns:a="http://schemas.openxmlformats.org/drawingml/2006/main">
              <a:ext uri="{FF2B5EF4-FFF2-40B4-BE49-F238E27FC236}">
                <a16:creationId xmlns:a16="http://schemas.microsoft.com/office/drawing/2014/main" id="{80C2A41A-0D35-47B3-A192-264290B47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400550"/>
            <a:ext cx="2705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7546FF"/>
                </a:solidFill>
              </a:defRPr>
            </a:pPr>
            <a:r>
              <a:rPr sz="1950" b="1" i="0">
                <a:solidFill>
                  <a:srgbClr val="7546FF"/>
                </a:solidFill>
              </a:rPr>
              <a:t>He chooses who</a:t>
            </a:r>
          </a:p>
          <a:p xmlns:a="http://schemas.openxmlformats.org/drawingml/2006/main">
            <a:pPr algn="l">
              <a:defRPr sz="1950" b="1" i="0">
                <a:solidFill>
                  <a:srgbClr val="7546FF"/>
                </a:solidFill>
              </a:defRPr>
            </a:pPr>
            <a:r>
              <a:rPr sz="1950" b="1" i="0">
                <a:solidFill>
                  <a:srgbClr val="7546FF"/>
                </a:solidFill>
              </a:rPr>
              <a:t>goes next.</a:t>
            </a:r>
          </a:p>
        </p:txBody>
      </p:sp>
      <p:sp>
        <p:nvSpPr>
          <p:cNvPr id="12" name="example-modes">
            <a:extLst xmlns:a="http://schemas.openxmlformats.org/drawingml/2006/main">
              <a:ext uri="{FF2B5EF4-FFF2-40B4-BE49-F238E27FC236}">
                <a16:creationId xmlns:a16="http://schemas.microsoft.com/office/drawing/2014/main" id="{6B28C15F-CAF8-429D-9678-D5C382FFA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57850"/>
            <a:ext cx="790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42D5E8"/>
                </a:solidFill>
              </a:defRPr>
            </a:pPr>
            <a:r>
              <a:rPr sz="1725" b="1" i="0">
                <a:solidFill>
                  <a:srgbClr val="42D5E8"/>
                </a:solidFill>
              </a:rPr>
              <a:t>PHOTO / VOICE / SONG / IRL</a:t>
            </a:r>
          </a:p>
        </p:txBody>
      </p:sp>
      <p:sp>
        <p:nvSpPr>
          <p:cNvPr id="13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A4E26B29-42BD-4D9A-816F-7648F84F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B4FFA2CC-812A-424C-ACF9-4881B818F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6F0E7"/>
                </a:solidFill>
              </a:defRPr>
            </a:pPr>
            <a:r>
              <a:rPr sz="1200" b="1" i="0">
                <a:solidFill>
                  <a:srgbClr val="F6F0E7"/>
                </a:solidFill>
              </a:rPr>
              <a:t>INDUSTRY NEXT / OPEN BUILD 001</a:t>
            </a:r>
          </a:p>
        </p:txBody>
      </p:sp>
      <p:sp>
        <p:nvSpPr>
          <p:cNvPr id="15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3C19CFBE-37D6-445D-8134-748C92F26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F6F0E7"/>
                </a:solidFill>
              </a:defRPr>
            </a:pPr>
            <a:r>
              <a:rPr sz="1200" b="1" i="0">
                <a:solidFill>
                  <a:srgbClr val="F6F0E7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601293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1c74ed3fc04bd7"/>
          <a:srcRect xmlns:a="http://schemas.openxmlformats.org/drawingml/2006/main" l="20297" t="0" r="20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social-copy-field">
            <a:extLst xmlns:a="http://schemas.openxmlformats.org/drawingml/2006/main">
              <a:ext uri="{FF2B5EF4-FFF2-40B4-BE49-F238E27FC236}">
                <a16:creationId xmlns:a16="http://schemas.microsoft.com/office/drawing/2014/main" id="{37468B4B-5E5B-4B76-93EA-DC397D7DC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0"/>
            <a:ext cx="5410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ocial-kicker">
            <a:extLst xmlns:a="http://schemas.openxmlformats.org/drawingml/2006/main">
              <a:ext uri="{FF2B5EF4-FFF2-40B4-BE49-F238E27FC236}">
                <a16:creationId xmlns:a16="http://schemas.microsoft.com/office/drawing/2014/main" id="{225C0C0B-A8C8-4AD4-AE2B-5ECEAECA0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7546FF"/>
                </a:solidFill>
              </a:defRPr>
            </a:pPr>
            <a:r>
              <a:rPr sz="1350" b="1" i="0">
                <a:solidFill>
                  <a:srgbClr val="7546FF"/>
                </a:solidFill>
              </a:rPr>
              <a:t>WHY IT TRAVELS</a:t>
            </a:r>
          </a:p>
        </p:txBody>
      </p:sp>
      <p:sp>
        <p:nvSpPr>
          <p:cNvPr id="4" name="social-title">
            <a:extLst xmlns:a="http://schemas.openxmlformats.org/drawingml/2006/main">
              <a:ext uri="{FF2B5EF4-FFF2-40B4-BE49-F238E27FC236}">
                <a16:creationId xmlns:a16="http://schemas.microsoft.com/office/drawing/2014/main" id="{7D0F9B06-5115-4F79-8900-C9A3F852D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857250"/>
            <a:ext cx="4286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111"/>
                </a:solidFill>
              </a:defRPr>
            </a:pPr>
            <a:r>
              <a:rPr sz="3225" b="1" i="0">
                <a:solidFill>
                  <a:srgbClr val="111111"/>
                </a:solidFill>
              </a:rPr>
              <a:t>The prize is an inside joke that did not exist before.</a:t>
            </a:r>
          </a:p>
        </p:txBody>
      </p:sp>
      <p:sp>
        <p:nvSpPr>
          <p:cNvPr id="5" name="social-mark-0">
            <a:extLst xmlns:a="http://schemas.openxmlformats.org/drawingml/2006/main">
              <a:ext uri="{FF2B5EF4-FFF2-40B4-BE49-F238E27FC236}">
                <a16:creationId xmlns:a16="http://schemas.microsoft.com/office/drawing/2014/main" id="{8599A736-6597-4CC0-B50A-3CA43D675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5272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ocial-label-0">
            <a:extLst xmlns:a="http://schemas.openxmlformats.org/drawingml/2006/main">
              <a:ext uri="{FF2B5EF4-FFF2-40B4-BE49-F238E27FC236}">
                <a16:creationId xmlns:a16="http://schemas.microsoft.com/office/drawing/2014/main" id="{CC199D0E-CF75-40A1-A913-7CDA2E56D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7241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111"/>
                </a:solidFill>
              </a:defRPr>
            </a:pPr>
            <a:r>
              <a:rPr sz="1725" b="1" i="0">
                <a:solidFill>
                  <a:srgbClr val="111111"/>
                </a:solidFill>
              </a:rPr>
              <a:t>SURPRISE</a:t>
            </a:r>
          </a:p>
        </p:txBody>
      </p:sp>
      <p:sp>
        <p:nvSpPr>
          <p:cNvPr id="7" name="social-body-0">
            <a:extLst xmlns:a="http://schemas.openxmlformats.org/drawingml/2006/main">
              <a:ext uri="{FF2B5EF4-FFF2-40B4-BE49-F238E27FC236}">
                <a16:creationId xmlns:a16="http://schemas.microsoft.com/office/drawing/2014/main" id="{3201EC25-DBA1-4908-9460-349703A9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057525"/>
            <a:ext cx="3695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5A55"/>
                </a:solidFill>
              </a:defRPr>
            </a:pPr>
            <a:r>
              <a:rPr sz="1500" b="0" i="0">
                <a:solidFill>
                  <a:srgbClr val="5D5A55"/>
                </a:solidFill>
              </a:rPr>
              <a:t>You do not know when—or why—you are next.</a:t>
            </a:r>
          </a:p>
        </p:txBody>
      </p:sp>
      <p:sp>
        <p:nvSpPr>
          <p:cNvPr id="8" name="social-mark-1">
            <a:extLst xmlns:a="http://schemas.openxmlformats.org/drawingml/2006/main">
              <a:ext uri="{FF2B5EF4-FFF2-40B4-BE49-F238E27FC236}">
                <a16:creationId xmlns:a16="http://schemas.microsoft.com/office/drawing/2014/main" id="{988079D9-4A45-405B-B20C-50AE9883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8142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ocial-label-1">
            <a:extLst xmlns:a="http://schemas.openxmlformats.org/drawingml/2006/main">
              <a:ext uri="{FF2B5EF4-FFF2-40B4-BE49-F238E27FC236}">
                <a16:creationId xmlns:a16="http://schemas.microsoft.com/office/drawing/2014/main" id="{C5F6C1EF-CB26-4A4E-98E0-195F95FD1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7528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111"/>
                </a:solidFill>
              </a:defRPr>
            </a:pPr>
            <a:r>
              <a:rPr sz="1725" b="1" i="0">
                <a:solidFill>
                  <a:srgbClr val="111111"/>
                </a:solidFill>
              </a:rPr>
              <a:t>PERFORMANCE</a:t>
            </a:r>
          </a:p>
        </p:txBody>
      </p:sp>
      <p:sp>
        <p:nvSpPr>
          <p:cNvPr id="10" name="social-body-1">
            <a:extLst xmlns:a="http://schemas.openxmlformats.org/drawingml/2006/main">
              <a:ext uri="{FF2B5EF4-FFF2-40B4-BE49-F238E27FC236}">
                <a16:creationId xmlns:a16="http://schemas.microsoft.com/office/drawing/2014/main" id="{C1E90797-234A-41D1-940B-759C3E8C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086225"/>
            <a:ext cx="3695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5A55"/>
                </a:solidFill>
              </a:defRPr>
            </a:pPr>
            <a:r>
              <a:rPr sz="1500" b="0" i="0">
                <a:solidFill>
                  <a:srgbClr val="5D5A55"/>
                </a:solidFill>
              </a:rPr>
              <a:t>Tiny prompts let people show up with personality.</a:t>
            </a:r>
          </a:p>
        </p:txBody>
      </p:sp>
      <p:sp>
        <p:nvSpPr>
          <p:cNvPr id="11" name="social-mark-2">
            <a:extLst xmlns:a="http://schemas.openxmlformats.org/drawingml/2006/main">
              <a:ext uri="{FF2B5EF4-FFF2-40B4-BE49-F238E27FC236}">
                <a16:creationId xmlns:a16="http://schemas.microsoft.com/office/drawing/2014/main" id="{BBF388E1-894E-4BA8-8B8B-CFF903AC5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810125"/>
            <a:ext cx="2095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ocial-label-2">
            <a:extLst xmlns:a="http://schemas.openxmlformats.org/drawingml/2006/main">
              <a:ext uri="{FF2B5EF4-FFF2-40B4-BE49-F238E27FC236}">
                <a16:creationId xmlns:a16="http://schemas.microsoft.com/office/drawing/2014/main" id="{1728384F-5A4E-4214-BA7F-74CC88488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7815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111"/>
                </a:solidFill>
              </a:defRPr>
            </a:pPr>
            <a:r>
              <a:rPr sz="1725" b="1" i="0">
                <a:solidFill>
                  <a:srgbClr val="111111"/>
                </a:solidFill>
              </a:rPr>
              <a:t>MEMORY</a:t>
            </a:r>
          </a:p>
        </p:txBody>
      </p:sp>
      <p:sp>
        <p:nvSpPr>
          <p:cNvPr id="13" name="social-body-2">
            <a:extLst xmlns:a="http://schemas.openxmlformats.org/drawingml/2006/main">
              <a:ext uri="{FF2B5EF4-FFF2-40B4-BE49-F238E27FC236}">
                <a16:creationId xmlns:a16="http://schemas.microsoft.com/office/drawing/2014/main" id="{49C993CB-9056-44E8-9A2A-75E88663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5114925"/>
            <a:ext cx="3695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5A55"/>
                </a:solidFill>
              </a:defRPr>
            </a:pPr>
            <a:r>
              <a:rPr sz="1500" b="0" i="0">
                <a:solidFill>
                  <a:srgbClr val="5D5A55"/>
                </a:solidFill>
              </a:rPr>
              <a:t>Every round leaves a shareable group artifact.</a:t>
            </a:r>
          </a:p>
        </p:txBody>
      </p:sp>
      <p:sp>
        <p:nvSpPr>
          <p:cNvPr id="14" name="social-close">
            <a:extLst xmlns:a="http://schemas.openxmlformats.org/drawingml/2006/main">
              <a:ext uri="{FF2B5EF4-FFF2-40B4-BE49-F238E27FC236}">
                <a16:creationId xmlns:a16="http://schemas.microsoft.com/office/drawing/2014/main" id="{3B2674FA-68FB-45ED-A960-2A984F718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8293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7546FF"/>
                </a:solidFill>
              </a:defRPr>
            </a:pPr>
            <a:r>
              <a:rPr sz="1875" b="1" i="0">
                <a:solidFill>
                  <a:srgbClr val="7546FF"/>
                </a:solidFill>
              </a:rPr>
              <a:t>THE GROUP IS THE WORLD.</a:t>
            </a:r>
          </a:p>
        </p:txBody>
      </p:sp>
      <p:sp>
        <p:nvSpPr>
          <p:cNvPr id="15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86190FE4-AFC2-473E-B188-5BB1078B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DF75CFB6-045B-455B-B86F-A88FA68A6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7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11E69432-0E90-498C-B73F-7A7B2984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657319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mvp-kicker">
            <a:extLst xmlns:a="http://schemas.openxmlformats.org/drawingml/2006/main">
              <a:ext uri="{FF2B5EF4-FFF2-40B4-BE49-F238E27FC236}">
                <a16:creationId xmlns:a16="http://schemas.microsoft.com/office/drawing/2014/main" id="{A9E48E7D-806A-4FD0-B87E-8BDAA3B85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91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5B43"/>
                </a:solidFill>
              </a:defRPr>
            </a:pPr>
            <a:r>
              <a:rPr sz="1350" b="1" i="0">
                <a:solidFill>
                  <a:srgbClr val="FF5B43"/>
                </a:solidFill>
              </a:rPr>
              <a:t>VERSION 0.1</a:t>
            </a:r>
          </a:p>
        </p:txBody>
      </p:sp>
      <p:sp>
        <p:nvSpPr>
          <p:cNvPr id="2" name="mvp-title">
            <a:extLst xmlns:a="http://schemas.openxmlformats.org/drawingml/2006/main">
              <a:ext uri="{FF2B5EF4-FFF2-40B4-BE49-F238E27FC236}">
                <a16:creationId xmlns:a16="http://schemas.microsoft.com/office/drawing/2014/main" id="{381036BB-ABF1-4307-8878-D1A3E1A6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191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75" b="1" i="0">
                <a:solidFill>
                  <a:srgbClr val="111111"/>
                </a:solidFill>
              </a:defRPr>
            </a:pPr>
            <a:r>
              <a:rPr sz="3675" b="1" i="0">
                <a:solidFill>
                  <a:srgbClr val="111111"/>
                </a:solidFill>
              </a:rPr>
              <a:t>Build the smallest version people can restart.</a:t>
            </a:r>
          </a:p>
        </p:txBody>
      </p:sp>
      <p:sp>
        <p:nvSpPr>
          <p:cNvPr id="3" name="mvp-left-field">
            <a:extLst xmlns:a="http://schemas.openxmlformats.org/drawingml/2006/main">
              <a:ext uri="{FF2B5EF4-FFF2-40B4-BE49-F238E27FC236}">
                <a16:creationId xmlns:a16="http://schemas.microsoft.com/office/drawing/2014/main" id="{326E885F-A12D-41F5-9910-58D0FD1C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5353050" cy="3771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vp-left-head">
            <a:extLst xmlns:a="http://schemas.openxmlformats.org/drawingml/2006/main">
              <a:ext uri="{FF2B5EF4-FFF2-40B4-BE49-F238E27FC236}">
                <a16:creationId xmlns:a16="http://schemas.microsoft.com/office/drawing/2014/main" id="{26919584-E899-4502-9FD0-79A70183B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THE PLAYABLE CORE</a:t>
            </a:r>
          </a:p>
        </p:txBody>
      </p:sp>
      <p:sp>
        <p:nvSpPr>
          <p:cNvPr id="5" name="mvp-left-list">
            <a:extLst xmlns:a="http://schemas.openxmlformats.org/drawingml/2006/main">
              <a:ext uri="{FF2B5EF4-FFF2-40B4-BE49-F238E27FC236}">
                <a16:creationId xmlns:a16="http://schemas.microsoft.com/office/drawing/2014/main" id="{0082BE5B-06F4-4797-8D5C-E1C5E43A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47950"/>
            <a:ext cx="4171950" cy="2495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4–12 people</a:t>
            </a:r>
          </a:p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One active tag</a:t>
            </a:r>
          </a:p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Photo / text / voice</a:t>
            </a:r>
          </a:p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Timer + pass</a:t>
            </a:r>
          </a:p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Five mood packs</a:t>
            </a:r>
          </a:p>
          <a:p xmlns:a="http://schemas.openxmlformats.org/drawingml/2006/main">
            <a:pPr algn="l">
              <a:defRPr sz="2250" b="1" i="0">
                <a:solidFill>
                  <a:srgbClr val="111111"/>
                </a:solidFill>
              </a:defRPr>
            </a:pPr>
            <a:r>
              <a:rPr sz="2250" b="1" i="0">
                <a:solidFill>
                  <a:srgbClr val="111111"/>
                </a:solidFill>
              </a:rPr>
              <a:t>End-of-round recap</a:t>
            </a:r>
          </a:p>
        </p:txBody>
      </p:sp>
      <p:sp>
        <p:nvSpPr>
          <p:cNvPr id="6" name="mvp-right-head">
            <a:extLst xmlns:a="http://schemas.openxmlformats.org/drawingml/2006/main">
              <a:ext uri="{FF2B5EF4-FFF2-40B4-BE49-F238E27FC236}">
                <a16:creationId xmlns:a16="http://schemas.microsoft.com/office/drawing/2014/main" id="{DEF3F263-CC4D-4E54-B2D5-1DA1B913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621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7546FF"/>
                </a:solidFill>
              </a:defRPr>
            </a:pPr>
            <a:r>
              <a:rPr sz="1875" b="1" i="0">
                <a:solidFill>
                  <a:srgbClr val="7546FF"/>
                </a:solidFill>
              </a:rPr>
              <a:t>START WHERE THE RITUAL WORKS</a:t>
            </a:r>
          </a:p>
        </p:txBody>
      </p:sp>
      <p:sp>
        <p:nvSpPr>
          <p:cNvPr id="7" name="mvp-right-copy">
            <a:extLst xmlns:a="http://schemas.openxmlformats.org/drawingml/2006/main">
              <a:ext uri="{FF2B5EF4-FFF2-40B4-BE49-F238E27FC236}">
                <a16:creationId xmlns:a16="http://schemas.microsoft.com/office/drawing/2014/main" id="{6DE00696-1F3D-43B9-980B-E5E8EE6B0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33650"/>
            <a:ext cx="476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111111"/>
                </a:solidFill>
              </a:defRPr>
            </a:pPr>
            <a:r>
              <a:rPr sz="2100" b="1" i="0">
                <a:solidFill>
                  <a:srgbClr val="111111"/>
                </a:solidFill>
              </a:rPr>
              <a:t>The first build can be mobile web with a shareable room link. Native Messages integration is a later test—not a blocker to learning whether the relay is fun.</a:t>
            </a:r>
          </a:p>
        </p:txBody>
      </p:sp>
      <p:sp>
        <p:nvSpPr>
          <p:cNvPr id="8" name="mvp-right-rule">
            <a:extLst xmlns:a="http://schemas.openxmlformats.org/drawingml/2006/main">
              <a:ext uri="{FF2B5EF4-FFF2-40B4-BE49-F238E27FC236}">
                <a16:creationId xmlns:a16="http://schemas.microsoft.com/office/drawing/2014/main" id="{301D0CB2-33BB-493A-B302-0A320648A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191000"/>
            <a:ext cx="4762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vp-not">
            <a:extLst xmlns:a="http://schemas.openxmlformats.org/drawingml/2006/main">
              <a:ext uri="{FF2B5EF4-FFF2-40B4-BE49-F238E27FC236}">
                <a16:creationId xmlns:a16="http://schemas.microsoft.com/office/drawing/2014/main" id="{B92B6B5E-5B9B-496F-80AA-0103DB8F7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76750"/>
            <a:ext cx="476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5B43"/>
                </a:solidFill>
              </a:defRPr>
            </a:pPr>
            <a:r>
              <a:rPr sz="2025" b="1" i="0">
                <a:solidFill>
                  <a:srgbClr val="FF5B43"/>
                </a:solidFill>
              </a:rPr>
              <a:t>NO FOLLOWER GRAPH</a:t>
            </a:r>
          </a:p>
          <a:p xmlns:a="http://schemas.openxmlformats.org/drawingml/2006/main">
            <a:pPr algn="l">
              <a:defRPr sz="2025" b="1" i="0">
                <a:solidFill>
                  <a:srgbClr val="FF5B43"/>
                </a:solidFill>
              </a:defRPr>
            </a:pPr>
            <a:r>
              <a:rPr sz="2025" b="1" i="0">
                <a:solidFill>
                  <a:srgbClr val="FF5B43"/>
                </a:solidFill>
              </a:rPr>
              <a:t>NO PUBLIC FEED</a:t>
            </a:r>
          </a:p>
          <a:p xmlns:a="http://schemas.openxmlformats.org/drawingml/2006/main">
            <a:pPr algn="l">
              <a:defRPr sz="2025" b="1" i="0">
                <a:solidFill>
                  <a:srgbClr val="FF5B43"/>
                </a:solidFill>
              </a:defRPr>
            </a:pPr>
            <a:r>
              <a:rPr sz="2025" b="1" i="0">
                <a:solidFill>
                  <a:srgbClr val="FF5B43"/>
                </a:solidFill>
              </a:rPr>
              <a:t>NO INFINITE SCROLL</a:t>
            </a:r>
          </a:p>
        </p:txBody>
      </p:sp>
      <p:sp>
        <p:nvSpPr>
          <p:cNvPr id="10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0A5E026E-0379-47EA-9511-870B158C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5576BED9-DEA8-4354-A645-DD9B4E8D6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2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09E93D35-AEC0-4626-BC62-4B393D70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469489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pilot-kicker">
            <a:extLst xmlns:a="http://schemas.openxmlformats.org/drawingml/2006/main">
              <a:ext uri="{FF2B5EF4-FFF2-40B4-BE49-F238E27FC236}">
                <a16:creationId xmlns:a16="http://schemas.microsoft.com/office/drawing/2014/main" id="{F6CA3B2E-D153-4284-B848-CF6A161A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7546FF"/>
                </a:solidFill>
              </a:defRPr>
            </a:pPr>
            <a:r>
              <a:rPr sz="1350" b="1" i="0">
                <a:solidFill>
                  <a:srgbClr val="7546FF"/>
                </a:solidFill>
              </a:rPr>
              <a:t>THE PILOT</a:t>
            </a:r>
          </a:p>
        </p:txBody>
      </p:sp>
      <p:sp>
        <p:nvSpPr>
          <p:cNvPr id="2" name="pilot-title">
            <a:extLst xmlns:a="http://schemas.openxmlformats.org/drawingml/2006/main">
              <a:ext uri="{FF2B5EF4-FFF2-40B4-BE49-F238E27FC236}">
                <a16:creationId xmlns:a16="http://schemas.microsoft.com/office/drawing/2014/main" id="{EC370225-2BAB-4E04-921C-D27F250F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38200"/>
            <a:ext cx="10287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11111"/>
                </a:solidFill>
              </a:defRPr>
            </a:pPr>
            <a:r>
              <a:rPr sz="3900" b="1" i="0">
                <a:solidFill>
                  <a:srgbClr val="111111"/>
                </a:solidFill>
              </a:rPr>
              <a:t>Success is simple: they ask to play again.</a:t>
            </a:r>
          </a:p>
        </p:txBody>
      </p:sp>
      <p:sp>
        <p:nvSpPr>
          <p:cNvPr id="3" name="pilot-number-1">
            <a:extLst xmlns:a="http://schemas.openxmlformats.org/drawingml/2006/main">
              <a:ext uri="{FF2B5EF4-FFF2-40B4-BE49-F238E27FC236}">
                <a16:creationId xmlns:a16="http://schemas.microsoft.com/office/drawing/2014/main" id="{BBCB1433-0B0A-4169-BBF8-A1E99319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0500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900" b="1" i="0">
                <a:solidFill>
                  <a:srgbClr val="FF5B43"/>
                </a:solidFill>
              </a:defRPr>
            </a:pPr>
            <a:r>
              <a:rPr sz="6900" b="1" i="0">
                <a:solidFill>
                  <a:srgbClr val="FF5B43"/>
                </a:solidFill>
              </a:rPr>
              <a:t>3</a:t>
            </a:r>
          </a:p>
        </p:txBody>
      </p:sp>
      <p:sp>
        <p:nvSpPr>
          <p:cNvPr id="4" name="pilot-label-1">
            <a:extLst xmlns:a="http://schemas.openxmlformats.org/drawingml/2006/main">
              <a:ext uri="{FF2B5EF4-FFF2-40B4-BE49-F238E27FC236}">
                <a16:creationId xmlns:a16="http://schemas.microsoft.com/office/drawing/2014/main" id="{079010AA-BC38-42CC-B530-91D0C3CF7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33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LIVE GROUPS</a:t>
            </a:r>
          </a:p>
        </p:txBody>
      </p:sp>
      <p:sp>
        <p:nvSpPr>
          <p:cNvPr id="5" name="pilot-number-2">
            <a:extLst xmlns:a="http://schemas.openxmlformats.org/drawingml/2006/main">
              <a:ext uri="{FF2B5EF4-FFF2-40B4-BE49-F238E27FC236}">
                <a16:creationId xmlns:a16="http://schemas.microsoft.com/office/drawing/2014/main" id="{C380DB3D-1D07-4221-8971-507C77A72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90500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900" b="1" i="0">
                <a:solidFill>
                  <a:srgbClr val="7546FF"/>
                </a:solidFill>
              </a:defRPr>
            </a:pPr>
            <a:r>
              <a:rPr sz="6900" b="1" i="0">
                <a:solidFill>
                  <a:srgbClr val="7546FF"/>
                </a:solidFill>
              </a:rPr>
              <a:t>7</a:t>
            </a:r>
          </a:p>
        </p:txBody>
      </p:sp>
      <p:sp>
        <p:nvSpPr>
          <p:cNvPr id="6" name="pilot-label-2">
            <a:extLst xmlns:a="http://schemas.openxmlformats.org/drawingml/2006/main">
              <a:ext uri="{FF2B5EF4-FFF2-40B4-BE49-F238E27FC236}">
                <a16:creationId xmlns:a16="http://schemas.microsoft.com/office/drawing/2014/main" id="{96EDBB3A-64AB-43BD-BFFC-5D6487C94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93370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DAYS</a:t>
            </a:r>
          </a:p>
        </p:txBody>
      </p:sp>
      <p:sp>
        <p:nvSpPr>
          <p:cNvPr id="7" name="pilot-number-3">
            <a:extLst xmlns:a="http://schemas.openxmlformats.org/drawingml/2006/main">
              <a:ext uri="{FF2B5EF4-FFF2-40B4-BE49-F238E27FC236}">
                <a16:creationId xmlns:a16="http://schemas.microsoft.com/office/drawing/2014/main" id="{7890591D-E8DA-4005-9743-187D3ECA6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90500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900" b="1" i="0">
                <a:solidFill>
                  <a:srgbClr val="42D5E8"/>
                </a:solidFill>
              </a:defRPr>
            </a:pPr>
            <a:r>
              <a:rPr sz="6900" b="1" i="0">
                <a:solidFill>
                  <a:srgbClr val="42D5E8"/>
                </a:solidFill>
              </a:rPr>
              <a:t>1</a:t>
            </a:r>
          </a:p>
        </p:txBody>
      </p:sp>
      <p:sp>
        <p:nvSpPr>
          <p:cNvPr id="8" name="pilot-label-3">
            <a:extLst xmlns:a="http://schemas.openxmlformats.org/drawingml/2006/main">
              <a:ext uri="{FF2B5EF4-FFF2-40B4-BE49-F238E27FC236}">
                <a16:creationId xmlns:a16="http://schemas.microsoft.com/office/drawing/2014/main" id="{1783DB75-175D-43A5-8F08-B474D462D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933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DECISION</a:t>
            </a:r>
          </a:p>
        </p:txBody>
      </p:sp>
      <p:sp>
        <p:nvSpPr>
          <p:cNvPr id="9" name="pilot-decision">
            <a:extLst xmlns:a="http://schemas.openxmlformats.org/drawingml/2006/main">
              <a:ext uri="{FF2B5EF4-FFF2-40B4-BE49-F238E27FC236}">
                <a16:creationId xmlns:a16="http://schemas.microsoft.com/office/drawing/2014/main" id="{0E7B4B12-EA4D-4C9D-B252-C215107E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3375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7546FF"/>
                </a:solidFill>
              </a:defRPr>
            </a:pPr>
            <a:r>
              <a:rPr sz="1725" b="1" i="0">
                <a:solidFill>
                  <a:srgbClr val="7546FF"/>
                </a:solidFill>
              </a:rPr>
              <a:t>KILL / TUNE / NATIVE BUILD</a:t>
            </a:r>
          </a:p>
        </p:txBody>
      </p:sp>
      <p:sp>
        <p:nvSpPr>
          <p:cNvPr id="10" name="pilot-rule">
            <a:extLst xmlns:a="http://schemas.openxmlformats.org/drawingml/2006/main">
              <a:ext uri="{FF2B5EF4-FFF2-40B4-BE49-F238E27FC236}">
                <a16:creationId xmlns:a16="http://schemas.microsoft.com/office/drawing/2014/main" id="{5D6D21D4-BDB4-4E91-9188-5FF860F1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05250"/>
            <a:ext cx="11201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ilot-watch-head">
            <a:extLst xmlns:a="http://schemas.openxmlformats.org/drawingml/2006/main">
              <a:ext uri="{FF2B5EF4-FFF2-40B4-BE49-F238E27FC236}">
                <a16:creationId xmlns:a16="http://schemas.microsoft.com/office/drawing/2014/main" id="{E34197A9-E4F3-4CDA-BEAE-A790711F5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291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111"/>
                </a:solidFill>
              </a:defRPr>
            </a:pPr>
            <a:r>
              <a:rPr sz="1725" b="1" i="0">
                <a:solidFill>
                  <a:srgbClr val="111111"/>
                </a:solidFill>
              </a:rPr>
              <a:t>WATCH FOR</a:t>
            </a:r>
          </a:p>
        </p:txBody>
      </p:sp>
      <p:sp>
        <p:nvSpPr>
          <p:cNvPr id="12" name="pilot-watch">
            <a:extLst xmlns:a="http://schemas.openxmlformats.org/drawingml/2006/main">
              <a:ext uri="{FF2B5EF4-FFF2-40B4-BE49-F238E27FC236}">
                <a16:creationId xmlns:a16="http://schemas.microsoft.com/office/drawing/2014/main" id="{E892E0DB-0AEC-4238-BDE5-7122690A8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0535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111111"/>
                </a:solidFill>
              </a:defRPr>
            </a:pPr>
            <a:r>
              <a:rPr sz="1950" b="1" i="0">
                <a:solidFill>
                  <a:srgbClr val="111111"/>
                </a:solidFill>
              </a:rPr>
              <a:t>Completion without reminders  •  voluntary restarts  •  more than one media type  •  quieter people getting pulled in  •  recaps being reshared</a:t>
            </a:r>
          </a:p>
        </p:txBody>
      </p:sp>
      <p:sp>
        <p:nvSpPr>
          <p:cNvPr id="13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D2EF6864-0B70-47C2-9139-0B8F01E9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ooter-label-7">
            <a:extLst xmlns:a="http://schemas.openxmlformats.org/drawingml/2006/main">
              <a:ext uri="{FF2B5EF4-FFF2-40B4-BE49-F238E27FC236}">
                <a16:creationId xmlns:a16="http://schemas.microsoft.com/office/drawing/2014/main" id="{C5AB0DFE-48B9-4F4F-8D66-A0F60ABF2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15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F73D2EAB-B9DF-4022-A7F9-3D872D924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8492835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plan-kicker">
            <a:extLst xmlns:a="http://schemas.openxmlformats.org/drawingml/2006/main">
              <a:ext uri="{FF2B5EF4-FFF2-40B4-BE49-F238E27FC236}">
                <a16:creationId xmlns:a16="http://schemas.microsoft.com/office/drawing/2014/main" id="{1A933384-5CBB-45A6-A015-C113A8941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91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5B43"/>
                </a:solidFill>
              </a:defRPr>
            </a:pPr>
            <a:r>
              <a:rPr sz="1350" b="1" i="0">
                <a:solidFill>
                  <a:srgbClr val="FF5B43"/>
                </a:solidFill>
              </a:rPr>
              <a:t>THE BUILD</a:t>
            </a:r>
          </a:p>
        </p:txBody>
      </p:sp>
      <p:sp>
        <p:nvSpPr>
          <p:cNvPr id="2" name="plan-title">
            <a:extLst xmlns:a="http://schemas.openxmlformats.org/drawingml/2006/main">
              <a:ext uri="{FF2B5EF4-FFF2-40B4-BE49-F238E27FC236}">
                <a16:creationId xmlns:a16="http://schemas.microsoft.com/office/drawing/2014/main" id="{06CD7D16-6536-4786-B6FE-ED0B4A83D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3820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11111"/>
                </a:solidFill>
              </a:defRPr>
            </a:pPr>
            <a:r>
              <a:rPr sz="3900" b="1" i="0">
                <a:solidFill>
                  <a:srgbClr val="111111"/>
                </a:solidFill>
              </a:rPr>
              <a:t>Four weeks. One public finish.</a:t>
            </a:r>
          </a:p>
        </p:txBody>
      </p:sp>
      <p:sp>
        <p:nvSpPr>
          <p:cNvPr id="3" name="plan-band-0">
            <a:extLst xmlns:a="http://schemas.openxmlformats.org/drawingml/2006/main">
              <a:ext uri="{FF2B5EF4-FFF2-40B4-BE49-F238E27FC236}">
                <a16:creationId xmlns:a16="http://schemas.microsoft.com/office/drawing/2014/main" id="{6D4F2D95-0F81-4386-86EF-B979C173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00250"/>
            <a:ext cx="2495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FF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plan-num-0">
            <a:extLst xmlns:a="http://schemas.openxmlformats.org/drawingml/2006/main">
              <a:ext uri="{FF2B5EF4-FFF2-40B4-BE49-F238E27FC236}">
                <a16:creationId xmlns:a16="http://schemas.microsoft.com/office/drawing/2014/main" id="{D6D87262-13CF-4349-AA58-C45D19106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4193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D7FF3F"/>
                </a:solidFill>
              </a:defRPr>
            </a:pPr>
            <a:r>
              <a:rPr sz="3750" b="1" i="0">
                <a:solidFill>
                  <a:srgbClr val="D7FF3F"/>
                </a:solidFill>
              </a:rPr>
              <a:t>01</a:t>
            </a:r>
          </a:p>
        </p:txBody>
      </p:sp>
      <p:sp>
        <p:nvSpPr>
          <p:cNvPr id="5" name="plan-label-0">
            <a:extLst xmlns:a="http://schemas.openxmlformats.org/drawingml/2006/main">
              <a:ext uri="{FF2B5EF4-FFF2-40B4-BE49-F238E27FC236}">
                <a16:creationId xmlns:a16="http://schemas.microsoft.com/office/drawing/2014/main" id="{8F8B5ED2-C580-4EDE-9885-F3BEF40D7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58127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FEEL</a:t>
            </a:r>
          </a:p>
        </p:txBody>
      </p:sp>
      <p:sp>
        <p:nvSpPr>
          <p:cNvPr id="6" name="plan-body-0">
            <a:extLst xmlns:a="http://schemas.openxmlformats.org/drawingml/2006/main">
              <a:ext uri="{FF2B5EF4-FFF2-40B4-BE49-F238E27FC236}">
                <a16:creationId xmlns:a16="http://schemas.microsoft.com/office/drawing/2014/main" id="{6AB1F14D-8D54-4336-8DF9-1BD22E0A8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33750"/>
            <a:ext cx="2381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Prototype the handoff.</a:t>
            </a:r>
          </a:p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Choose the interaction grammar.</a:t>
            </a:r>
          </a:p>
        </p:txBody>
      </p:sp>
      <p:sp>
        <p:nvSpPr>
          <p:cNvPr id="7" name="plan-band-1">
            <a:extLst xmlns:a="http://schemas.openxmlformats.org/drawingml/2006/main">
              <a:ext uri="{FF2B5EF4-FFF2-40B4-BE49-F238E27FC236}">
                <a16:creationId xmlns:a16="http://schemas.microsoft.com/office/drawing/2014/main" id="{0BAF3410-6DB6-4660-8E52-72603F2EB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000250"/>
            <a:ext cx="2495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46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lan-num-1">
            <a:extLst xmlns:a="http://schemas.openxmlformats.org/drawingml/2006/main">
              <a:ext uri="{FF2B5EF4-FFF2-40B4-BE49-F238E27FC236}">
                <a16:creationId xmlns:a16="http://schemas.microsoft.com/office/drawing/2014/main" id="{798A03E6-A507-4BCA-A398-3DA47F99E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4193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7546FF"/>
                </a:solidFill>
              </a:defRPr>
            </a:pPr>
            <a:r>
              <a:rPr sz="3750" b="1" i="0">
                <a:solidFill>
                  <a:srgbClr val="7546FF"/>
                </a:solidFill>
              </a:rPr>
              <a:t>02</a:t>
            </a:r>
          </a:p>
        </p:txBody>
      </p:sp>
      <p:sp>
        <p:nvSpPr>
          <p:cNvPr id="9" name="plan-label-1">
            <a:extLst xmlns:a="http://schemas.openxmlformats.org/drawingml/2006/main">
              <a:ext uri="{FF2B5EF4-FFF2-40B4-BE49-F238E27FC236}">
                <a16:creationId xmlns:a16="http://schemas.microsoft.com/office/drawing/2014/main" id="{E40E9C74-A373-40AD-8DBD-0986BDBAE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58127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WORK</a:t>
            </a:r>
          </a:p>
        </p:txBody>
      </p:sp>
      <p:sp>
        <p:nvSpPr>
          <p:cNvPr id="10" name="plan-body-1">
            <a:extLst xmlns:a="http://schemas.openxmlformats.org/drawingml/2006/main">
              <a:ext uri="{FF2B5EF4-FFF2-40B4-BE49-F238E27FC236}">
                <a16:creationId xmlns:a16="http://schemas.microsoft.com/office/drawing/2014/main" id="{08D6C497-EA7A-4A60-AE42-3710A123A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333750"/>
            <a:ext cx="2381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Room, timer, media,</a:t>
            </a:r>
          </a:p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prompt packs, pass.</a:t>
            </a:r>
          </a:p>
        </p:txBody>
      </p:sp>
      <p:sp>
        <p:nvSpPr>
          <p:cNvPr id="11" name="plan-band-2">
            <a:extLst xmlns:a="http://schemas.openxmlformats.org/drawingml/2006/main">
              <a:ext uri="{FF2B5EF4-FFF2-40B4-BE49-F238E27FC236}">
                <a16:creationId xmlns:a16="http://schemas.microsoft.com/office/drawing/2014/main" id="{CFE74649-013D-46BB-B2AA-0E84BB97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2495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D5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lan-num-2">
            <a:extLst xmlns:a="http://schemas.openxmlformats.org/drawingml/2006/main">
              <a:ext uri="{FF2B5EF4-FFF2-40B4-BE49-F238E27FC236}">
                <a16:creationId xmlns:a16="http://schemas.microsoft.com/office/drawing/2014/main" id="{64BE1948-4C60-42FD-B721-C3E2E3AE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193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42D5E8"/>
                </a:solidFill>
              </a:defRPr>
            </a:pPr>
            <a:r>
              <a:rPr sz="3750" b="1" i="0">
                <a:solidFill>
                  <a:srgbClr val="42D5E8"/>
                </a:solidFill>
              </a:rPr>
              <a:t>03</a:t>
            </a:r>
          </a:p>
        </p:txBody>
      </p:sp>
      <p:sp>
        <p:nvSpPr>
          <p:cNvPr id="13" name="plan-label-2">
            <a:extLst xmlns:a="http://schemas.openxmlformats.org/drawingml/2006/main">
              <a:ext uri="{FF2B5EF4-FFF2-40B4-BE49-F238E27FC236}">
                <a16:creationId xmlns:a16="http://schemas.microsoft.com/office/drawing/2014/main" id="{19E748E9-F6E0-44D2-9107-8B99F3C0F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58127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PLAY</a:t>
            </a:r>
          </a:p>
        </p:txBody>
      </p:sp>
      <p:sp>
        <p:nvSpPr>
          <p:cNvPr id="14" name="plan-body-2">
            <a:extLst xmlns:a="http://schemas.openxmlformats.org/drawingml/2006/main">
              <a:ext uri="{FF2B5EF4-FFF2-40B4-BE49-F238E27FC236}">
                <a16:creationId xmlns:a16="http://schemas.microsoft.com/office/drawing/2014/main" id="{8853C766-51B0-4792-88A1-232B565C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33750"/>
            <a:ext cx="2381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Run three groups.</a:t>
            </a:r>
          </a:p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Fix friction. Build recap.</a:t>
            </a:r>
          </a:p>
        </p:txBody>
      </p:sp>
      <p:sp>
        <p:nvSpPr>
          <p:cNvPr id="15" name="plan-band-3">
            <a:extLst xmlns:a="http://schemas.openxmlformats.org/drawingml/2006/main">
              <a:ext uri="{FF2B5EF4-FFF2-40B4-BE49-F238E27FC236}">
                <a16:creationId xmlns:a16="http://schemas.microsoft.com/office/drawing/2014/main" id="{A18AF903-7C25-4B60-AE17-B1863101B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000250"/>
            <a:ext cx="2495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lan-num-3">
            <a:extLst xmlns:a="http://schemas.openxmlformats.org/drawingml/2006/main">
              <a:ext uri="{FF2B5EF4-FFF2-40B4-BE49-F238E27FC236}">
                <a16:creationId xmlns:a16="http://schemas.microsoft.com/office/drawing/2014/main" id="{622E4B11-1BAC-4039-BFFC-4714C990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4193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5B43"/>
                </a:solidFill>
              </a:defRPr>
            </a:pPr>
            <a:r>
              <a:rPr sz="3750" b="1" i="0">
                <a:solidFill>
                  <a:srgbClr val="FF5B43"/>
                </a:solidFill>
              </a:rPr>
              <a:t>04</a:t>
            </a:r>
          </a:p>
        </p:txBody>
      </p:sp>
      <p:sp>
        <p:nvSpPr>
          <p:cNvPr id="17" name="plan-label-3">
            <a:extLst xmlns:a="http://schemas.openxmlformats.org/drawingml/2006/main">
              <a:ext uri="{FF2B5EF4-FFF2-40B4-BE49-F238E27FC236}">
                <a16:creationId xmlns:a16="http://schemas.microsoft.com/office/drawing/2014/main" id="{FC48BB87-2460-4DAD-8DEF-6BE6357AE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581275"/>
            <a:ext cx="1562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11111"/>
                </a:solidFill>
              </a:defRPr>
            </a:pPr>
            <a:r>
              <a:rPr sz="1875" b="1" i="0">
                <a:solidFill>
                  <a:srgbClr val="111111"/>
                </a:solidFill>
              </a:rPr>
              <a:t>RELEASE</a:t>
            </a:r>
          </a:p>
        </p:txBody>
      </p:sp>
      <p:sp>
        <p:nvSpPr>
          <p:cNvPr id="18" name="plan-body-3">
            <a:extLst xmlns:a="http://schemas.openxmlformats.org/drawingml/2006/main">
              <a:ext uri="{FF2B5EF4-FFF2-40B4-BE49-F238E27FC236}">
                <a16:creationId xmlns:a16="http://schemas.microsoft.com/office/drawing/2014/main" id="{57DFDE03-6D4A-4B95-9E99-290F577BF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333750"/>
            <a:ext cx="2381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Public demo, source,</a:t>
            </a:r>
          </a:p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test notes, next call.</a:t>
            </a:r>
          </a:p>
        </p:txBody>
      </p:sp>
      <p:sp>
        <p:nvSpPr>
          <p:cNvPr id="19" name="plan-deliverable">
            <a:extLst xmlns:a="http://schemas.openxmlformats.org/drawingml/2006/main">
              <a:ext uri="{FF2B5EF4-FFF2-40B4-BE49-F238E27FC236}">
                <a16:creationId xmlns:a16="http://schemas.microsoft.com/office/drawing/2014/main" id="{CA7828F8-6193-48F7-830C-070A7FA2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53000"/>
            <a:ext cx="11201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lan-deliverable-text">
            <a:extLst xmlns:a="http://schemas.openxmlformats.org/drawingml/2006/main">
              <a:ext uri="{FF2B5EF4-FFF2-40B4-BE49-F238E27FC236}">
                <a16:creationId xmlns:a16="http://schemas.microsoft.com/office/drawing/2014/main" id="{BBFE6349-6496-4EC7-A5BB-4A143EC3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6F0E7"/>
                </a:solidFill>
              </a:defRPr>
            </a:pPr>
            <a:r>
              <a:rPr sz="1875" b="1" i="0">
                <a:solidFill>
                  <a:srgbClr val="F6F0E7"/>
                </a:solidFill>
              </a:rPr>
              <a:t>DELIVERABLE  →  mobile prototype + source + test notes + public artifact</a:t>
            </a:r>
          </a:p>
        </p:txBody>
      </p:sp>
      <p:sp>
        <p:nvSpPr>
          <p:cNvPr id="21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6133A9BF-6195-46F6-A60E-E6536EBDF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footer-label-8">
            <a:extLst xmlns:a="http://schemas.openxmlformats.org/drawingml/2006/main">
              <a:ext uri="{FF2B5EF4-FFF2-40B4-BE49-F238E27FC236}">
                <a16:creationId xmlns:a16="http://schemas.microsoft.com/office/drawing/2014/main" id="{A3D77FEE-A7C2-4ACF-9826-DC5499588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INDUSTRY NEXT / OPEN BUILD 001</a:t>
            </a:r>
          </a:p>
        </p:txBody>
      </p:sp>
      <p:sp>
        <p:nvSpPr>
          <p:cNvPr id="23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426FC2FE-8254-4AFC-9260-285EC7F03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111111"/>
                </a:solidFill>
              </a:defRPr>
            </a:pPr>
            <a:r>
              <a:rPr sz="1200" b="1" i="0">
                <a:solidFill>
                  <a:srgbClr val="111111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919727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lead-kicker">
            <a:extLst xmlns:a="http://schemas.openxmlformats.org/drawingml/2006/main">
              <a:ext uri="{FF2B5EF4-FFF2-40B4-BE49-F238E27FC236}">
                <a16:creationId xmlns:a16="http://schemas.microsoft.com/office/drawing/2014/main" id="{0C558D1A-8C7A-49D5-B21D-F227A31F1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91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7FF3F"/>
                </a:solidFill>
              </a:defRPr>
            </a:pPr>
            <a:r>
              <a:rPr sz="1350" b="1" i="0">
                <a:solidFill>
                  <a:srgbClr val="D7FF3F"/>
                </a:solidFill>
              </a:rPr>
              <a:t>THE ROLE</a:t>
            </a:r>
          </a:p>
        </p:txBody>
      </p:sp>
      <p:sp>
        <p:nvSpPr>
          <p:cNvPr id="2" name="lead-title">
            <a:extLst xmlns:a="http://schemas.openxmlformats.org/drawingml/2006/main">
              <a:ext uri="{FF2B5EF4-FFF2-40B4-BE49-F238E27FC236}">
                <a16:creationId xmlns:a16="http://schemas.microsoft.com/office/drawing/2014/main" id="{2A728A33-B341-4611-8DF8-BA9EDB44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38200"/>
            <a:ext cx="10287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6F0E7"/>
                </a:solidFill>
              </a:defRPr>
            </a:pPr>
            <a:r>
              <a:rPr sz="3900" b="1" i="0">
                <a:solidFill>
                  <a:srgbClr val="F6F0E7"/>
                </a:solidFill>
              </a:rPr>
              <a:t>We need one lead, not a committee.</a:t>
            </a:r>
          </a:p>
        </p:txBody>
      </p:sp>
      <p:sp>
        <p:nvSpPr>
          <p:cNvPr id="3" name="lead-role-band">
            <a:extLst xmlns:a="http://schemas.openxmlformats.org/drawingml/2006/main">
              <a:ext uri="{FF2B5EF4-FFF2-40B4-BE49-F238E27FC236}">
                <a16:creationId xmlns:a16="http://schemas.microsoft.com/office/drawing/2014/main" id="{76124B8C-81A3-418A-B68B-BE5829406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33550"/>
            <a:ext cx="112014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546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lead-role">
            <a:extLst xmlns:a="http://schemas.openxmlformats.org/drawingml/2006/main">
              <a:ext uri="{FF2B5EF4-FFF2-40B4-BE49-F238E27FC236}">
                <a16:creationId xmlns:a16="http://schemas.microsoft.com/office/drawing/2014/main" id="{5F0D9FF9-15FB-4429-A51A-AEDCF6BA8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14525"/>
            <a:ext cx="10706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FFFFFF"/>
                </a:solidFill>
              </a:defRPr>
            </a:pPr>
            <a:r>
              <a:rPr sz="2100" b="1" i="0">
                <a:solidFill>
                  <a:srgbClr val="FFFFFF"/>
                </a:solidFill>
              </a:rPr>
              <a:t>CREATIVE TECHNOLOGIST / PRODUCT-MINDED BUILDER</a:t>
            </a:r>
          </a:p>
        </p:txBody>
      </p:sp>
      <p:sp>
        <p:nvSpPr>
          <p:cNvPr id="5" name="lead-own-head">
            <a:extLst xmlns:a="http://schemas.openxmlformats.org/drawingml/2006/main">
              <a:ext uri="{FF2B5EF4-FFF2-40B4-BE49-F238E27FC236}">
                <a16:creationId xmlns:a16="http://schemas.microsoft.com/office/drawing/2014/main" id="{1BB62893-A621-4D7B-A8C3-D11506626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9560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42D5E8"/>
                </a:solidFill>
              </a:defRPr>
            </a:pPr>
            <a:r>
              <a:rPr sz="1875" b="1" i="0">
                <a:solidFill>
                  <a:srgbClr val="42D5E8"/>
                </a:solidFill>
              </a:rPr>
              <a:t>YOU OWN</a:t>
            </a:r>
          </a:p>
        </p:txBody>
      </p:sp>
      <p:sp>
        <p:nvSpPr>
          <p:cNvPr id="6" name="lead-own">
            <a:extLst xmlns:a="http://schemas.openxmlformats.org/drawingml/2006/main">
              <a:ext uri="{FF2B5EF4-FFF2-40B4-BE49-F238E27FC236}">
                <a16:creationId xmlns:a16="http://schemas.microsoft.com/office/drawing/2014/main" id="{95195DE2-7856-477A-A919-F4D5A8FF5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90900"/>
            <a:ext cx="3429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Product calls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Working MVP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Live group tests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Release + handoff</a:t>
            </a:r>
          </a:p>
        </p:txBody>
      </p:sp>
      <p:sp>
        <p:nvSpPr>
          <p:cNvPr id="7" name="lead-bring-head">
            <a:extLst xmlns:a="http://schemas.openxmlformats.org/drawingml/2006/main">
              <a:ext uri="{FF2B5EF4-FFF2-40B4-BE49-F238E27FC236}">
                <a16:creationId xmlns:a16="http://schemas.microsoft.com/office/drawing/2014/main" id="{12FAA232-CE78-40F9-A940-36D4D39F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956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D7FF3F"/>
                </a:solidFill>
              </a:defRPr>
            </a:pPr>
            <a:r>
              <a:rPr sz="1875" b="1" i="0">
                <a:solidFill>
                  <a:srgbClr val="D7FF3F"/>
                </a:solidFill>
              </a:rPr>
              <a:t>INDUSTRY NEXT BRINGS</a:t>
            </a:r>
          </a:p>
        </p:txBody>
      </p:sp>
      <p:sp>
        <p:nvSpPr>
          <p:cNvPr id="8" name="lead-bring">
            <a:extLst xmlns:a="http://schemas.openxmlformats.org/drawingml/2006/main">
              <a:ext uri="{FF2B5EF4-FFF2-40B4-BE49-F238E27FC236}">
                <a16:creationId xmlns:a16="http://schemas.microsoft.com/office/drawing/2014/main" id="{1F8F5791-0EBE-419B-85E5-FCB94666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90900"/>
            <a:ext cx="3429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AI-credit budget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Creative direction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Initial testers</a:t>
            </a:r>
          </a:p>
          <a:p xmlns:a="http://schemas.openxmlformats.org/drawingml/2006/main">
            <a:pPr algn="l">
              <a:defRPr sz="2250" b="1" i="0">
                <a:solidFill>
                  <a:srgbClr val="F6F0E7"/>
                </a:solidFill>
              </a:defRPr>
            </a:pPr>
            <a:r>
              <a:rPr sz="2250" b="1" i="0">
                <a:solidFill>
                  <a:srgbClr val="F6F0E7"/>
                </a:solidFill>
              </a:rPr>
              <a:t>Editorial launch</a:t>
            </a:r>
          </a:p>
        </p:txBody>
      </p:sp>
      <p:sp>
        <p:nvSpPr>
          <p:cNvPr id="9" name="lead-terms">
            <a:extLst xmlns:a="http://schemas.openxmlformats.org/drawingml/2006/main">
              <a:ext uri="{FF2B5EF4-FFF2-40B4-BE49-F238E27FC236}">
                <a16:creationId xmlns:a16="http://schemas.microsoft.com/office/drawing/2014/main" id="{5355B1A4-4206-492D-8423-11617F52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57500"/>
            <a:ext cx="333375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lead-terms-head">
            <a:extLst xmlns:a="http://schemas.openxmlformats.org/drawingml/2006/main">
              <a:ext uri="{FF2B5EF4-FFF2-40B4-BE49-F238E27FC236}">
                <a16:creationId xmlns:a16="http://schemas.microsoft.com/office/drawing/2014/main" id="{052D61DA-8DC6-4227-BE40-B9050F0B2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051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5B43"/>
                </a:solidFill>
              </a:defRPr>
            </a:pPr>
            <a:r>
              <a:rPr sz="1725" b="1" i="0">
                <a:solidFill>
                  <a:srgbClr val="FF5B43"/>
                </a:solidFill>
              </a:rPr>
              <a:t>TERMS, PLAINLY</a:t>
            </a:r>
          </a:p>
        </p:txBody>
      </p:sp>
      <p:sp>
        <p:nvSpPr>
          <p:cNvPr id="11" name="lead-terms-copy">
            <a:extLst xmlns:a="http://schemas.openxmlformats.org/drawingml/2006/main">
              <a:ext uri="{FF2B5EF4-FFF2-40B4-BE49-F238E27FC236}">
                <a16:creationId xmlns:a16="http://schemas.microsoft.com/office/drawing/2014/main" id="{767520F6-1223-4017-9BEC-3C06EC36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38550"/>
            <a:ext cx="27241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111"/>
                </a:solidFill>
              </a:defRPr>
            </a:pPr>
            <a:r>
              <a:rPr sz="1650" b="1" i="0">
                <a:solidFill>
                  <a:srgbClr val="111111"/>
                </a:solidFill>
              </a:rPr>
              <a:t>Credits cover AI model and tool usage. Any cash cost or paid service needs a separate agreement before work begins.</a:t>
            </a:r>
          </a:p>
        </p:txBody>
      </p:sp>
      <p:sp>
        <p:nvSpPr>
          <p:cNvPr id="12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EFEFCFEF-05C7-40A2-967B-28CE25C19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38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footer-label-9">
            <a:extLst xmlns:a="http://schemas.openxmlformats.org/drawingml/2006/main">
              <a:ext uri="{FF2B5EF4-FFF2-40B4-BE49-F238E27FC236}">
                <a16:creationId xmlns:a16="http://schemas.microsoft.com/office/drawing/2014/main" id="{42F969C4-CBFB-40C7-8754-78B248338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151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6F0E7"/>
                </a:solidFill>
              </a:defRPr>
            </a:pPr>
            <a:r>
              <a:rPr sz="1200" b="1" i="0">
                <a:solidFill>
                  <a:srgbClr val="F6F0E7"/>
                </a:solidFill>
              </a:rPr>
              <a:t>INDUSTRY NEXT / OPEN BUILD 001</a:t>
            </a:r>
          </a:p>
        </p:txBody>
      </p:sp>
      <p:sp>
        <p:nvSpPr>
          <p:cNvPr id="14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289AD1AF-97C4-4148-9976-9CF66765C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609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F6F0E7"/>
                </a:solidFill>
              </a:defRPr>
            </a:pPr>
            <a:r>
              <a:rPr sz="1200" b="1" i="0">
                <a:solidFill>
                  <a:srgbClr val="F6F0E7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8661803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2026-08-01T05:14:22.0030000Z</dcterms:created>
  <dcterms:modified xsi:type="dcterms:W3CDTF">2026-08-01T05:14:22.0030000Z</dcterms:modified>
</coreProperties>
</file>